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00" r:id="rId3"/>
    <p:sldId id="257" r:id="rId4"/>
    <p:sldId id="258" r:id="rId5"/>
    <p:sldId id="259" r:id="rId6"/>
    <p:sldId id="260" r:id="rId7"/>
    <p:sldId id="262" r:id="rId8"/>
    <p:sldId id="263" r:id="rId9"/>
    <p:sldId id="264" r:id="rId10"/>
    <p:sldId id="261" r:id="rId11"/>
    <p:sldId id="266" r:id="rId12"/>
    <p:sldId id="267" r:id="rId13"/>
    <p:sldId id="265" r:id="rId14"/>
    <p:sldId id="268" r:id="rId15"/>
    <p:sldId id="269" r:id="rId16"/>
    <p:sldId id="29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21"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47AC3-925A-4F19-B1AE-7A991AB7E09F}" type="datetimeFigureOut">
              <a:rPr lang="en-IN" smtClean="0"/>
              <a:pPr/>
              <a:t>23-02-2020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D13F78-03BB-4468-A316-8F98AB906E6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Footer Placeholder 4"/>
          <p:cNvSpPr>
            <a:spLocks noGrp="1"/>
          </p:cNvSpPr>
          <p:nvPr>
            <p:ph type="ftr" sz="quarter" idx="11"/>
          </p:nvPr>
        </p:nvSpPr>
        <p:spPr/>
        <p:txBody>
          <a:bodyPr/>
          <a:lstStyle/>
          <a:p>
            <a:r>
              <a:rPr lang="en-IN" smtClean="0"/>
              <a:t>south zone PG assembly</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Footer Placeholder 4"/>
          <p:cNvSpPr>
            <a:spLocks noGrp="1"/>
          </p:cNvSpPr>
          <p:nvPr>
            <p:ph type="ftr" sz="quarter" idx="11"/>
          </p:nvPr>
        </p:nvSpPr>
        <p:spPr/>
        <p:txBody>
          <a:bodyPr/>
          <a:lstStyle/>
          <a:p>
            <a:r>
              <a:rPr lang="en-IN" smtClean="0"/>
              <a:t>south zone PG assembly</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Footer Placeholder 4"/>
          <p:cNvSpPr>
            <a:spLocks noGrp="1"/>
          </p:cNvSpPr>
          <p:nvPr>
            <p:ph type="ftr" sz="quarter" idx="11"/>
          </p:nvPr>
        </p:nvSpPr>
        <p:spPr/>
        <p:txBody>
          <a:bodyPr/>
          <a:lstStyle/>
          <a:p>
            <a:r>
              <a:rPr lang="en-IN" smtClean="0"/>
              <a:t>south zone PG assembly</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Footer Placeholder 4"/>
          <p:cNvSpPr>
            <a:spLocks noGrp="1"/>
          </p:cNvSpPr>
          <p:nvPr>
            <p:ph type="ftr" sz="quarter" idx="11"/>
          </p:nvPr>
        </p:nvSpPr>
        <p:spPr/>
        <p:txBody>
          <a:bodyPr/>
          <a:lstStyle/>
          <a:p>
            <a:r>
              <a:rPr lang="en-IN" smtClean="0"/>
              <a:t>south zone PG assembly</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Footer Placeholder 4"/>
          <p:cNvSpPr>
            <a:spLocks noGrp="1"/>
          </p:cNvSpPr>
          <p:nvPr>
            <p:ph type="ftr" sz="quarter" idx="11"/>
          </p:nvPr>
        </p:nvSpPr>
        <p:spPr/>
        <p:txBody>
          <a:bodyPr/>
          <a:lstStyle/>
          <a:p>
            <a:r>
              <a:rPr lang="en-IN" smtClean="0"/>
              <a:t>south zone PG assembly</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r>
              <a:rPr lang="en-IN" smtClean="0"/>
              <a:t>23-02-2020</a:t>
            </a:r>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
        <p:nvSpPr>
          <p:cNvPr id="7" name="Slide Number Placeholder 6"/>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r>
              <a:rPr lang="en-IN" smtClean="0"/>
              <a:t>23-02-2020</a:t>
            </a:r>
            <a:endParaRPr lang="en-IN"/>
          </a:p>
        </p:txBody>
      </p:sp>
      <p:sp>
        <p:nvSpPr>
          <p:cNvPr id="8" name="Footer Placeholder 7"/>
          <p:cNvSpPr>
            <a:spLocks noGrp="1"/>
          </p:cNvSpPr>
          <p:nvPr>
            <p:ph type="ftr" sz="quarter" idx="11"/>
          </p:nvPr>
        </p:nvSpPr>
        <p:spPr/>
        <p:txBody>
          <a:bodyPr/>
          <a:lstStyle/>
          <a:p>
            <a:r>
              <a:rPr lang="en-IN" smtClean="0"/>
              <a:t>south zone PG assembly</a:t>
            </a:r>
            <a:endParaRPr lang="en-IN"/>
          </a:p>
        </p:txBody>
      </p:sp>
      <p:sp>
        <p:nvSpPr>
          <p:cNvPr id="9" name="Slide Number Placeholder 8"/>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r>
              <a:rPr lang="en-IN" smtClean="0"/>
              <a:t>23-02-2020</a:t>
            </a:r>
            <a:endParaRPr lang="en-IN"/>
          </a:p>
        </p:txBody>
      </p:sp>
      <p:sp>
        <p:nvSpPr>
          <p:cNvPr id="4" name="Footer Placeholder 3"/>
          <p:cNvSpPr>
            <a:spLocks noGrp="1"/>
          </p:cNvSpPr>
          <p:nvPr>
            <p:ph type="ftr" sz="quarter" idx="11"/>
          </p:nvPr>
        </p:nvSpPr>
        <p:spPr/>
        <p:txBody>
          <a:bodyPr/>
          <a:lstStyle/>
          <a:p>
            <a:r>
              <a:rPr lang="en-IN" smtClean="0"/>
              <a:t>south zone PG assembly</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IN" smtClean="0"/>
              <a:t>23-02-2020</a:t>
            </a:r>
            <a:endParaRPr lang="en-IN"/>
          </a:p>
        </p:txBody>
      </p:sp>
      <p:sp>
        <p:nvSpPr>
          <p:cNvPr id="3" name="Footer Placeholder 2"/>
          <p:cNvSpPr>
            <a:spLocks noGrp="1"/>
          </p:cNvSpPr>
          <p:nvPr>
            <p:ph type="ftr" sz="quarter" idx="11"/>
          </p:nvPr>
        </p:nvSpPr>
        <p:spPr/>
        <p:txBody>
          <a:bodyPr/>
          <a:lstStyle/>
          <a:p>
            <a:r>
              <a:rPr lang="en-IN" smtClean="0"/>
              <a:t>south zone PG assembly</a:t>
            </a:r>
            <a:endParaRPr lang="en-IN"/>
          </a:p>
        </p:txBody>
      </p:sp>
      <p:sp>
        <p:nvSpPr>
          <p:cNvPr id="4" name="Slide Number Placeholder 3"/>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IN" smtClean="0"/>
              <a:t>23-02-2020</a:t>
            </a:r>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
        <p:nvSpPr>
          <p:cNvPr id="7" name="Slide Number Placeholder 6"/>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IN" smtClean="0"/>
              <a:t>23-02-2020</a:t>
            </a:r>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
        <p:nvSpPr>
          <p:cNvPr id="7" name="Slide Number Placeholder 6"/>
          <p:cNvSpPr>
            <a:spLocks noGrp="1"/>
          </p:cNvSpPr>
          <p:nvPr>
            <p:ph type="sldNum" sz="quarter" idx="12"/>
          </p:nvPr>
        </p:nvSpPr>
        <p:spPr/>
        <p:txBody>
          <a:bodyPr/>
          <a:lstStyle/>
          <a:p>
            <a:fld id="{2EFDC245-78ED-42C9-9040-CDF21BB2CAF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IN" smtClean="0"/>
              <a:t>23-02-2020</a:t>
            </a:r>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south zone PG assembly</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DC245-78ED-42C9-9040-CDF21BB2CAF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80928"/>
            <a:ext cx="7772400" cy="819522"/>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Thyroid case presentation</a:t>
            </a:r>
            <a:endParaRPr lang="en-IN" b="1" dirty="0"/>
          </a:p>
        </p:txBody>
      </p:sp>
      <p:sp>
        <p:nvSpPr>
          <p:cNvPr id="3" name="Subtitle 2"/>
          <p:cNvSpPr>
            <a:spLocks noGrp="1"/>
          </p:cNvSpPr>
          <p:nvPr>
            <p:ph type="subTitle" idx="1"/>
          </p:nvPr>
        </p:nvSpPr>
        <p:spPr>
          <a:xfrm>
            <a:off x="1371600" y="4437112"/>
            <a:ext cx="6400800" cy="2232248"/>
          </a:xfrm>
        </p:spPr>
        <p:txBody>
          <a:bodyPr>
            <a:normAutofit lnSpcReduction="10000"/>
          </a:bodyPr>
          <a:lstStyle/>
          <a:p>
            <a:r>
              <a:rPr lang="en-IN" b="1" dirty="0" smtClean="0">
                <a:solidFill>
                  <a:srgbClr val="C00000"/>
                </a:solidFill>
              </a:rPr>
              <a:t>              Dr </a:t>
            </a:r>
            <a:r>
              <a:rPr lang="en-IN" b="1" dirty="0" err="1" smtClean="0">
                <a:solidFill>
                  <a:srgbClr val="C00000"/>
                </a:solidFill>
              </a:rPr>
              <a:t>Aruna</a:t>
            </a:r>
            <a:r>
              <a:rPr lang="en-IN" b="1" dirty="0" smtClean="0">
                <a:solidFill>
                  <a:srgbClr val="C00000"/>
                </a:solidFill>
              </a:rPr>
              <a:t> </a:t>
            </a:r>
            <a:r>
              <a:rPr lang="en-IN" b="1" dirty="0" err="1" smtClean="0">
                <a:solidFill>
                  <a:srgbClr val="C00000"/>
                </a:solidFill>
              </a:rPr>
              <a:t>Parameshwari</a:t>
            </a:r>
            <a:endParaRPr lang="en-IN" b="1" dirty="0" smtClean="0">
              <a:solidFill>
                <a:srgbClr val="C00000"/>
              </a:solidFill>
            </a:endParaRPr>
          </a:p>
          <a:p>
            <a:r>
              <a:rPr lang="en-IN" b="1" dirty="0" smtClean="0">
                <a:solidFill>
                  <a:schemeClr val="tx1"/>
                </a:solidFill>
              </a:rPr>
              <a:t>SRMC, Chennai,</a:t>
            </a:r>
          </a:p>
          <a:p>
            <a:r>
              <a:rPr lang="en-IN" b="1" dirty="0" smtClean="0">
                <a:solidFill>
                  <a:srgbClr val="C00000"/>
                </a:solidFill>
              </a:rPr>
              <a:t>Dr  C L </a:t>
            </a:r>
            <a:r>
              <a:rPr lang="en-IN" b="1" dirty="0" err="1" smtClean="0">
                <a:solidFill>
                  <a:srgbClr val="C00000"/>
                </a:solidFill>
              </a:rPr>
              <a:t>Gurudatt</a:t>
            </a:r>
            <a:endParaRPr lang="en-IN" b="1" dirty="0" smtClean="0">
              <a:solidFill>
                <a:srgbClr val="C00000"/>
              </a:solidFill>
            </a:endParaRPr>
          </a:p>
          <a:p>
            <a:r>
              <a:rPr lang="en-IN" b="1" dirty="0" smtClean="0">
                <a:solidFill>
                  <a:schemeClr val="tx1"/>
                </a:solidFill>
              </a:rPr>
              <a:t>JSSMC, Mysore</a:t>
            </a:r>
          </a:p>
          <a:p>
            <a:endParaRPr lang="en-IN" dirty="0"/>
          </a:p>
        </p:txBody>
      </p:sp>
      <p:pic>
        <p:nvPicPr>
          <p:cNvPr id="4" name="Picture 5" descr="https://encrypted-tbn3.gstatic.com/images?q=tbn:ANd9GcRaPzP3aHbiVZ68iCSzPI5HK1qlP3v01L5S66N_AzXiOz-l2O41"/>
          <p:cNvPicPr>
            <a:picLocks noChangeAspect="1" noChangeArrowheads="1"/>
          </p:cNvPicPr>
          <p:nvPr/>
        </p:nvPicPr>
        <p:blipFill>
          <a:blip r:embed="rId2" cstate="print"/>
          <a:srcRect b="9278"/>
          <a:stretch>
            <a:fillRect/>
          </a:stretch>
        </p:blipFill>
        <p:spPr bwMode="auto">
          <a:xfrm>
            <a:off x="0" y="0"/>
            <a:ext cx="4541693" cy="30862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p:txBody>
          <a:bodyPr/>
          <a:lstStyle/>
          <a:p>
            <a:r>
              <a:rPr lang="en-IN" smtClean="0"/>
              <a:t>23-02-2020</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1</a:t>
            </a:fld>
            <a:endParaRPr lang="en-IN"/>
          </a:p>
        </p:txBody>
      </p:sp>
      <p:sp>
        <p:nvSpPr>
          <p:cNvPr id="7" name="Footer Placeholder 6"/>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b="1" dirty="0" smtClean="0"/>
              <a:t>3. Why getting underneath the swelling is important to know? </a:t>
            </a:r>
            <a:br>
              <a:rPr lang="en-IN" b="1"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To rule out </a:t>
            </a:r>
            <a:r>
              <a:rPr lang="en-IN" dirty="0" err="1" smtClean="0"/>
              <a:t>retrosternal</a:t>
            </a:r>
            <a:r>
              <a:rPr lang="en-IN" dirty="0" smtClean="0"/>
              <a:t> extension </a:t>
            </a:r>
          </a:p>
          <a:p>
            <a:r>
              <a:rPr lang="en-IN" b="1" dirty="0" err="1" smtClean="0"/>
              <a:t>Pemburton’s</a:t>
            </a:r>
            <a:r>
              <a:rPr lang="en-IN" b="1" dirty="0" smtClean="0"/>
              <a:t> test – how to do it?</a:t>
            </a:r>
          </a:p>
          <a:p>
            <a:r>
              <a:rPr lang="en-US" dirty="0" smtClean="0"/>
              <a:t>Patient </a:t>
            </a:r>
            <a:r>
              <a:rPr lang="en-US" dirty="0"/>
              <a:t>is asked to rise his upper limbs above his head with the arms touching the ears. </a:t>
            </a:r>
            <a:endParaRPr lang="en-US" dirty="0" smtClean="0"/>
          </a:p>
          <a:p>
            <a:r>
              <a:rPr lang="en-US" dirty="0" smtClean="0"/>
              <a:t>If </a:t>
            </a:r>
            <a:r>
              <a:rPr lang="en-US" dirty="0"/>
              <a:t>there is </a:t>
            </a:r>
            <a:r>
              <a:rPr lang="en-US" dirty="0" err="1"/>
              <a:t>substernal</a:t>
            </a:r>
            <a:r>
              <a:rPr lang="en-US" dirty="0"/>
              <a:t> extension, due to the venous obstruction at the thoracic inlet, the patient will have congestion of the face and goes for distress.</a:t>
            </a:r>
            <a:endParaRPr lang="en-IN" dirty="0"/>
          </a:p>
          <a:p>
            <a:endParaRPr lang="en-IN" b="1"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10</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IN" b="1" dirty="0" smtClean="0"/>
              <a:t>4. What </a:t>
            </a:r>
            <a:r>
              <a:rPr lang="en-IN" b="1" dirty="0"/>
              <a:t>are the importance of Kocher’s </a:t>
            </a:r>
            <a:r>
              <a:rPr lang="en-IN" b="1" dirty="0" smtClean="0"/>
              <a:t>test and </a:t>
            </a:r>
            <a:r>
              <a:rPr lang="en-IN" b="1" dirty="0"/>
              <a:t>Berry’s sign?</a:t>
            </a:r>
            <a:endParaRPr lang="en-IN" dirty="0"/>
          </a:p>
        </p:txBody>
      </p:sp>
      <p:sp>
        <p:nvSpPr>
          <p:cNvPr id="3" name="Content Placeholder 2"/>
          <p:cNvSpPr>
            <a:spLocks noGrp="1"/>
          </p:cNvSpPr>
          <p:nvPr>
            <p:ph idx="1"/>
          </p:nvPr>
        </p:nvSpPr>
        <p:spPr/>
        <p:txBody>
          <a:bodyPr/>
          <a:lstStyle/>
          <a:p>
            <a:r>
              <a:rPr lang="en-US" b="1" i="1" u="heavy" dirty="0"/>
              <a:t>Kocher’s test</a:t>
            </a:r>
            <a:r>
              <a:rPr lang="en-US" b="1" i="1" dirty="0"/>
              <a:t> </a:t>
            </a:r>
            <a:r>
              <a:rPr lang="en-US" b="1" dirty="0"/>
              <a:t>: </a:t>
            </a:r>
            <a:r>
              <a:rPr lang="en-US" dirty="0"/>
              <a:t>Slight pressure on the lateral lobes producing </a:t>
            </a:r>
            <a:r>
              <a:rPr lang="en-US" dirty="0" err="1"/>
              <a:t>stridor</a:t>
            </a:r>
            <a:r>
              <a:rPr lang="en-US" dirty="0"/>
              <a:t> is </a:t>
            </a:r>
            <a:r>
              <a:rPr lang="en-US" i="1" dirty="0" err="1"/>
              <a:t>kocher’s</a:t>
            </a:r>
            <a:r>
              <a:rPr lang="en-US" i="1" dirty="0"/>
              <a:t> tes</a:t>
            </a:r>
            <a:r>
              <a:rPr lang="en-US" dirty="0"/>
              <a:t>t. </a:t>
            </a:r>
            <a:endParaRPr lang="en-US" dirty="0" smtClean="0"/>
          </a:p>
          <a:p>
            <a:r>
              <a:rPr lang="en-US" dirty="0" smtClean="0"/>
              <a:t>This </a:t>
            </a:r>
            <a:r>
              <a:rPr lang="en-US" dirty="0"/>
              <a:t>will be positive when thyroid swelling has compressed the trachea from both sides giving rise to </a:t>
            </a:r>
            <a:r>
              <a:rPr lang="en-US" b="1" dirty="0"/>
              <a:t>scabbard trachea</a:t>
            </a:r>
            <a:r>
              <a:rPr lang="en-US" dirty="0"/>
              <a:t>.</a:t>
            </a:r>
            <a:endParaRPr lang="en-IN" dirty="0"/>
          </a:p>
          <a:p>
            <a:r>
              <a:rPr lang="en-IN" b="1" dirty="0" smtClean="0"/>
              <a:t>Importance </a:t>
            </a:r>
            <a:r>
              <a:rPr lang="en-IN" dirty="0" smtClean="0"/>
              <a:t>– </a:t>
            </a:r>
          </a:p>
          <a:p>
            <a:r>
              <a:rPr lang="en-IN" dirty="0" smtClean="0"/>
              <a:t>a. Smaller size of ETT</a:t>
            </a:r>
          </a:p>
          <a:p>
            <a:r>
              <a:rPr lang="en-IN" dirty="0" smtClean="0"/>
              <a:t>b. ETT should be placed beyond the narrowing</a:t>
            </a:r>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11</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i="1" u="heavy" dirty="0"/>
              <a:t>Berry’s sign</a:t>
            </a:r>
            <a:r>
              <a:rPr lang="en-IN" b="1" i="1" dirty="0"/>
              <a:t> </a:t>
            </a:r>
            <a:r>
              <a:rPr lang="en-IN" b="1" dirty="0"/>
              <a:t>: </a:t>
            </a:r>
            <a:endParaRPr lang="en-IN" b="1" dirty="0" smtClean="0"/>
          </a:p>
          <a:p>
            <a:r>
              <a:rPr lang="en-IN" dirty="0" smtClean="0"/>
              <a:t>Malignant </a:t>
            </a:r>
            <a:r>
              <a:rPr lang="en-IN" dirty="0"/>
              <a:t>thyroid engulfs the carotid sheath completely so that no pulsation of the artery can be detected. This is Berry’s sign. </a:t>
            </a:r>
            <a:endParaRPr lang="en-IN" dirty="0" smtClean="0"/>
          </a:p>
          <a:p>
            <a:r>
              <a:rPr lang="en-IN" dirty="0" smtClean="0"/>
              <a:t>A </a:t>
            </a:r>
            <a:r>
              <a:rPr lang="en-IN" dirty="0"/>
              <a:t>benign swelling of the thyroid gland merely displaces the carotid sheath backwards where the </a:t>
            </a:r>
            <a:r>
              <a:rPr lang="en-IN" dirty="0" smtClean="0"/>
              <a:t>pulsation</a:t>
            </a:r>
            <a:r>
              <a:rPr lang="en-IN" dirty="0"/>
              <a:t> of the carotid artery can be felt</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12</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
            </a:r>
            <a:br>
              <a:rPr lang="en-IN" b="1" dirty="0" smtClean="0"/>
            </a:br>
            <a:r>
              <a:rPr lang="en-IN" b="1" dirty="0" smtClean="0"/>
              <a:t>5. What </a:t>
            </a:r>
            <a:r>
              <a:rPr lang="en-IN" b="1" dirty="0"/>
              <a:t>are the different eye signs in Grave’s </a:t>
            </a:r>
            <a:r>
              <a:rPr lang="en-IN" b="1" dirty="0" err="1"/>
              <a:t>Orbitopathy</a:t>
            </a:r>
            <a:r>
              <a:rPr lang="en-IN" b="1" dirty="0"/>
              <a:t>?</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1"/>
            <a:r>
              <a:rPr lang="en-IN" b="1" dirty="0"/>
              <a:t>Von </a:t>
            </a:r>
            <a:r>
              <a:rPr lang="en-IN" b="1" dirty="0" err="1"/>
              <a:t>Graefe’s</a:t>
            </a:r>
            <a:r>
              <a:rPr lang="en-IN" b="1" dirty="0"/>
              <a:t> sign </a:t>
            </a:r>
            <a:r>
              <a:rPr lang="en-IN" dirty="0"/>
              <a:t>– lagging behind of the upper eyelid when the patient looks downward.</a:t>
            </a:r>
            <a:endParaRPr lang="en-IN" sz="2400" dirty="0"/>
          </a:p>
          <a:p>
            <a:pPr lvl="1"/>
            <a:r>
              <a:rPr lang="en-IN" b="1" dirty="0" err="1"/>
              <a:t>Stellwag’s</a:t>
            </a:r>
            <a:r>
              <a:rPr lang="en-IN" b="1" dirty="0"/>
              <a:t> sign </a:t>
            </a:r>
            <a:r>
              <a:rPr lang="en-IN" dirty="0"/>
              <a:t>- retraction of the upper eyelid with infrequent blinking .</a:t>
            </a:r>
            <a:endParaRPr lang="en-IN" sz="2400" dirty="0"/>
          </a:p>
          <a:p>
            <a:pPr lvl="1"/>
            <a:r>
              <a:rPr lang="en-IN" b="1" dirty="0" err="1"/>
              <a:t>Joffroy’s</a:t>
            </a:r>
            <a:r>
              <a:rPr lang="en-IN" b="1" dirty="0"/>
              <a:t> sign </a:t>
            </a:r>
            <a:r>
              <a:rPr lang="en-IN" dirty="0"/>
              <a:t>– absence of wrinkling of the forehead on looking upwards with the face inclined downwards</a:t>
            </a:r>
            <a:r>
              <a:rPr lang="en-IN" dirty="0" smtClean="0"/>
              <a:t>.</a:t>
            </a:r>
            <a:endParaRPr lang="en-IN" sz="2400" dirty="0"/>
          </a:p>
          <a:p>
            <a:pPr lvl="1"/>
            <a:r>
              <a:rPr lang="en-IN" b="1" dirty="0" err="1"/>
              <a:t>Dalrymple’s</a:t>
            </a:r>
            <a:r>
              <a:rPr lang="en-IN" b="1" dirty="0"/>
              <a:t> sign </a:t>
            </a:r>
            <a:r>
              <a:rPr lang="en-IN" i="1" u="sng" dirty="0"/>
              <a:t>-</a:t>
            </a:r>
            <a:r>
              <a:rPr lang="en-IN" i="1" dirty="0"/>
              <a:t> </a:t>
            </a:r>
            <a:r>
              <a:rPr lang="en-IN" dirty="0"/>
              <a:t>sclera visible above cornea</a:t>
            </a:r>
            <a:endParaRPr lang="en-IN" sz="2400" dirty="0"/>
          </a:p>
          <a:p>
            <a:pPr lvl="1"/>
            <a:r>
              <a:rPr lang="en-IN" b="1" dirty="0" err="1"/>
              <a:t>Moebius</a:t>
            </a:r>
            <a:r>
              <a:rPr lang="en-IN" b="1" dirty="0"/>
              <a:t> sign – </a:t>
            </a:r>
            <a:r>
              <a:rPr lang="en-IN" dirty="0"/>
              <a:t>absence convergence of eye balls</a:t>
            </a:r>
            <a:endParaRPr lang="en-IN" sz="2400"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13</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lvl="0"/>
            <a:r>
              <a:rPr lang="en-IN" b="1" dirty="0" smtClean="0"/>
              <a:t/>
            </a:r>
            <a:br>
              <a:rPr lang="en-IN" b="1" dirty="0" smtClean="0"/>
            </a:br>
            <a:r>
              <a:rPr lang="en-IN" b="1" dirty="0" smtClean="0"/>
              <a:t>6. Why patients </a:t>
            </a:r>
            <a:r>
              <a:rPr lang="en-IN" b="1" dirty="0"/>
              <a:t>with goitres </a:t>
            </a:r>
            <a:r>
              <a:rPr lang="en-IN" b="1" dirty="0" smtClean="0"/>
              <a:t>are considered to have </a:t>
            </a:r>
            <a:r>
              <a:rPr lang="en-IN" b="1" dirty="0"/>
              <a:t>a difficult airway?</a:t>
            </a:r>
            <a:r>
              <a:rPr lang="en-IN" dirty="0"/>
              <a:t/>
            </a:r>
            <a:br>
              <a:rPr lang="en-IN" dirty="0"/>
            </a:br>
            <a:endParaRPr lang="en-IN" dirty="0"/>
          </a:p>
        </p:txBody>
      </p:sp>
      <p:sp>
        <p:nvSpPr>
          <p:cNvPr id="3" name="Content Placeholder 2"/>
          <p:cNvSpPr>
            <a:spLocks noGrp="1"/>
          </p:cNvSpPr>
          <p:nvPr>
            <p:ph idx="1"/>
          </p:nvPr>
        </p:nvSpPr>
        <p:spPr/>
        <p:txBody>
          <a:bodyPr/>
          <a:lstStyle/>
          <a:p>
            <a:pPr lvl="0">
              <a:buNone/>
            </a:pPr>
            <a:r>
              <a:rPr lang="en-IN" dirty="0"/>
              <a:t> </a:t>
            </a:r>
            <a:r>
              <a:rPr lang="en-IN" dirty="0" smtClean="0"/>
              <a:t>  1. Any </a:t>
            </a:r>
            <a:r>
              <a:rPr lang="en-IN" dirty="0"/>
              <a:t>huge thyroid swelling can produce an </a:t>
            </a:r>
            <a:r>
              <a:rPr lang="en-IN" dirty="0" err="1" smtClean="0"/>
              <a:t>antero</a:t>
            </a:r>
            <a:r>
              <a:rPr lang="en-IN" dirty="0" smtClean="0"/>
              <a:t> posterior </a:t>
            </a:r>
            <a:r>
              <a:rPr lang="en-IN" dirty="0"/>
              <a:t>compression and hence can produce difficult mask ventilation once the patient becomes unconscious and the complete weight of the gland falling on the trachea producing obstruction.</a:t>
            </a:r>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14</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68760"/>
            <a:ext cx="8229600" cy="5328592"/>
          </a:xfrm>
        </p:spPr>
        <p:txBody>
          <a:bodyPr>
            <a:normAutofit/>
          </a:bodyPr>
          <a:lstStyle/>
          <a:p>
            <a:pPr lvl="0"/>
            <a:r>
              <a:rPr lang="en-IN" dirty="0" smtClean="0"/>
              <a:t>2. Difficulty </a:t>
            </a:r>
            <a:r>
              <a:rPr lang="en-IN" dirty="0"/>
              <a:t>in introducing the laryngoscope as the tumour may come in the way.</a:t>
            </a:r>
          </a:p>
          <a:p>
            <a:pPr>
              <a:buNone/>
            </a:pPr>
            <a:r>
              <a:rPr lang="en-IN" dirty="0"/>
              <a:t> </a:t>
            </a:r>
          </a:p>
          <a:p>
            <a:pPr lvl="0"/>
            <a:r>
              <a:rPr lang="en-IN" dirty="0" smtClean="0"/>
              <a:t>3. Any </a:t>
            </a:r>
            <a:r>
              <a:rPr lang="en-IN" dirty="0"/>
              <a:t>lateral deviation of the trachea will distort the anatomy of the larynx and produce difficult visualization</a:t>
            </a:r>
            <a:r>
              <a:rPr lang="en-IN" dirty="0" smtClean="0"/>
              <a:t>.</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15</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lvl="0"/>
            <a:r>
              <a:rPr lang="en-IN" dirty="0" smtClean="0"/>
              <a:t>4. Lateral deviation of the trachea and larynx will produce improper positioning of an LMA . This will make a difficulty in ventilating the patient using a </a:t>
            </a:r>
            <a:r>
              <a:rPr lang="en-IN" dirty="0" err="1" smtClean="0"/>
              <a:t>supraglottic</a:t>
            </a:r>
            <a:r>
              <a:rPr lang="en-IN" dirty="0" smtClean="0"/>
              <a:t> device and also produces difficulty in </a:t>
            </a:r>
            <a:r>
              <a:rPr lang="en-IN" dirty="0" err="1" smtClean="0"/>
              <a:t>intubating</a:t>
            </a:r>
            <a:r>
              <a:rPr lang="en-IN" dirty="0" smtClean="0"/>
              <a:t> the patient using ILMA.</a:t>
            </a:r>
          </a:p>
          <a:p>
            <a:pPr lvl="0"/>
            <a:r>
              <a:rPr lang="en-IN" dirty="0" smtClean="0"/>
              <a:t>5. Presence of the swelling over the front of the neck will produce an impossible access for surgical airway and retrograde wire intubation.</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16</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a:t> </a:t>
            </a:r>
            <a:r>
              <a:rPr lang="en-IN" b="1" dirty="0" smtClean="0"/>
              <a:t>7. What </a:t>
            </a:r>
            <a:r>
              <a:rPr lang="en-IN" b="1" dirty="0"/>
              <a:t>is the importance of sleeping pulse rate and how is it recorded? </a:t>
            </a:r>
            <a:endParaRPr lang="en-IN" dirty="0"/>
          </a:p>
        </p:txBody>
      </p:sp>
      <p:sp>
        <p:nvSpPr>
          <p:cNvPr id="3" name="Content Placeholder 2"/>
          <p:cNvSpPr>
            <a:spLocks noGrp="1"/>
          </p:cNvSpPr>
          <p:nvPr>
            <p:ph idx="1"/>
          </p:nvPr>
        </p:nvSpPr>
        <p:spPr/>
        <p:txBody>
          <a:bodyPr/>
          <a:lstStyle/>
          <a:p>
            <a:r>
              <a:rPr lang="en-IN" dirty="0"/>
              <a:t>She should be well sedated to ensure that recording the pulse does not wake her up</a:t>
            </a:r>
            <a:r>
              <a:rPr lang="en-IN" dirty="0" smtClean="0"/>
              <a:t>.</a:t>
            </a:r>
          </a:p>
          <a:p>
            <a:r>
              <a:rPr lang="en-IN" b="1" dirty="0" smtClean="0"/>
              <a:t>Severity of hyperthyroidism</a:t>
            </a:r>
          </a:p>
          <a:p>
            <a:r>
              <a:rPr lang="en-US" smtClean="0"/>
              <a:t>Mild </a:t>
            </a:r>
            <a:r>
              <a:rPr lang="en-US" smtClean="0"/>
              <a:t>– </a:t>
            </a:r>
            <a:r>
              <a:rPr lang="en-US" smtClean="0"/>
              <a:t>80 - </a:t>
            </a:r>
            <a:r>
              <a:rPr lang="en-US" smtClean="0"/>
              <a:t>90</a:t>
            </a:r>
            <a:r>
              <a:rPr lang="en-US" dirty="0"/>
              <a:t>, </a:t>
            </a:r>
            <a:endParaRPr lang="en-US" dirty="0" smtClean="0"/>
          </a:p>
          <a:p>
            <a:r>
              <a:rPr lang="en-US" dirty="0"/>
              <a:t>M</a:t>
            </a:r>
            <a:r>
              <a:rPr lang="en-US" dirty="0" smtClean="0"/>
              <a:t>oderate - between </a:t>
            </a:r>
            <a:r>
              <a:rPr lang="en-US" dirty="0"/>
              <a:t>90-110 </a:t>
            </a:r>
            <a:r>
              <a:rPr lang="en-US" dirty="0" smtClean="0"/>
              <a:t>or</a:t>
            </a:r>
          </a:p>
          <a:p>
            <a:r>
              <a:rPr lang="en-US" dirty="0" smtClean="0"/>
              <a:t>Severe - above </a:t>
            </a:r>
            <a:r>
              <a:rPr lang="en-US" dirty="0"/>
              <a:t>110/min </a:t>
            </a:r>
            <a:r>
              <a:rPr lang="en-US" dirty="0" smtClean="0"/>
              <a:t>.</a:t>
            </a:r>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17</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8. What Investigations are required?</a:t>
            </a:r>
            <a:endParaRPr lang="en-IN" b="1" dirty="0"/>
          </a:p>
        </p:txBody>
      </p:sp>
      <p:sp>
        <p:nvSpPr>
          <p:cNvPr id="3" name="Content Placeholder 2"/>
          <p:cNvSpPr>
            <a:spLocks noGrp="1"/>
          </p:cNvSpPr>
          <p:nvPr>
            <p:ph idx="1"/>
          </p:nvPr>
        </p:nvSpPr>
        <p:spPr/>
        <p:txBody>
          <a:bodyPr/>
          <a:lstStyle/>
          <a:p>
            <a:r>
              <a:rPr lang="en-IN" dirty="0" smtClean="0"/>
              <a:t>Haemoglobin – </a:t>
            </a:r>
          </a:p>
          <a:p>
            <a:r>
              <a:rPr lang="en-IN" dirty="0" smtClean="0"/>
              <a:t>Total count and differential count</a:t>
            </a:r>
          </a:p>
          <a:p>
            <a:r>
              <a:rPr lang="en-IN" dirty="0" smtClean="0"/>
              <a:t>ECG</a:t>
            </a:r>
          </a:p>
          <a:p>
            <a:r>
              <a:rPr lang="en-IN" dirty="0" smtClean="0"/>
              <a:t>X-ray neck AP &amp; Lateral</a:t>
            </a:r>
          </a:p>
          <a:p>
            <a:r>
              <a:rPr lang="en-IN" dirty="0" smtClean="0"/>
              <a:t>CT scan</a:t>
            </a:r>
          </a:p>
          <a:p>
            <a:r>
              <a:rPr lang="en-IN" dirty="0" smtClean="0"/>
              <a:t>Liver function tests</a:t>
            </a:r>
          </a:p>
          <a:p>
            <a:r>
              <a:rPr lang="en-IN" dirty="0" smtClean="0"/>
              <a:t>Indirect </a:t>
            </a:r>
            <a:r>
              <a:rPr lang="en-IN" dirty="0" err="1" smtClean="0"/>
              <a:t>laryngoscopy</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18</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T</a:t>
            </a:r>
            <a:r>
              <a:rPr lang="en-IN" b="1" dirty="0" smtClean="0"/>
              <a:t>hyroid  function tests –</a:t>
            </a:r>
          </a:p>
          <a:p>
            <a:r>
              <a:rPr lang="en-IN" dirty="0" smtClean="0"/>
              <a:t>T 4 – 8-12 micro gm/dl</a:t>
            </a:r>
          </a:p>
          <a:p>
            <a:r>
              <a:rPr lang="en-IN" dirty="0" smtClean="0"/>
              <a:t>T 3 - </a:t>
            </a:r>
            <a:r>
              <a:rPr lang="en-IN" dirty="0"/>
              <a:t>70 to 195ng/dl </a:t>
            </a:r>
            <a:endParaRPr lang="en-IN" dirty="0" smtClean="0"/>
          </a:p>
          <a:p>
            <a:r>
              <a:rPr lang="en-IN" dirty="0" smtClean="0"/>
              <a:t>TSH – 2 – 5 micro I U/ml</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19</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Case scenario</a:t>
            </a:r>
            <a:endParaRPr lang="en-IN" b="1" dirty="0"/>
          </a:p>
        </p:txBody>
      </p:sp>
      <p:sp>
        <p:nvSpPr>
          <p:cNvPr id="3" name="Content Placeholder 2"/>
          <p:cNvSpPr>
            <a:spLocks noGrp="1"/>
          </p:cNvSpPr>
          <p:nvPr>
            <p:ph idx="1"/>
          </p:nvPr>
        </p:nvSpPr>
        <p:spPr/>
        <p:txBody>
          <a:bodyPr/>
          <a:lstStyle/>
          <a:p>
            <a:r>
              <a:rPr lang="en-IN" dirty="0" smtClean="0"/>
              <a:t>A 48 years old woman with </a:t>
            </a:r>
            <a:r>
              <a:rPr lang="en-IN" dirty="0" err="1" smtClean="0"/>
              <a:t>multinodular</a:t>
            </a:r>
            <a:r>
              <a:rPr lang="en-IN" dirty="0" smtClean="0"/>
              <a:t> </a:t>
            </a:r>
            <a:r>
              <a:rPr lang="en-IN" dirty="0" err="1" smtClean="0"/>
              <a:t>goiter</a:t>
            </a:r>
            <a:r>
              <a:rPr lang="en-IN" dirty="0" smtClean="0"/>
              <a:t> has palpitations, tremors, </a:t>
            </a:r>
            <a:r>
              <a:rPr lang="en-IN" dirty="0" err="1" smtClean="0"/>
              <a:t>dyspnoea,and</a:t>
            </a:r>
            <a:r>
              <a:rPr lang="en-IN" dirty="0" smtClean="0"/>
              <a:t> </a:t>
            </a:r>
            <a:r>
              <a:rPr lang="en-IN" dirty="0" err="1" smtClean="0"/>
              <a:t>dysphagia</a:t>
            </a:r>
            <a:r>
              <a:rPr lang="en-IN" dirty="0" smtClean="0"/>
              <a:t>.</a:t>
            </a:r>
          </a:p>
          <a:p>
            <a:r>
              <a:rPr lang="en-IN" dirty="0" smtClean="0"/>
              <a:t>She is posted for total </a:t>
            </a:r>
            <a:r>
              <a:rPr lang="en-IN" dirty="0" err="1" smtClean="0"/>
              <a:t>thyroidectomy</a:t>
            </a:r>
            <a:r>
              <a:rPr lang="en-IN" dirty="0" smtClean="0"/>
              <a:t>.</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normAutofit fontScale="90000"/>
          </a:bodyPr>
          <a:lstStyle/>
          <a:p>
            <a:pPr lvl="0"/>
            <a:r>
              <a:rPr lang="en-IN" b="1" dirty="0" smtClean="0"/>
              <a:t>9. Describe the Steps </a:t>
            </a:r>
            <a:r>
              <a:rPr lang="en-IN" b="1" dirty="0"/>
              <a:t>of thyroid hormone synthesis</a:t>
            </a:r>
            <a:endParaRPr lang="en-IN" dirty="0"/>
          </a:p>
        </p:txBody>
      </p:sp>
      <p:sp>
        <p:nvSpPr>
          <p:cNvPr id="3" name="Content Placeholder 2"/>
          <p:cNvSpPr>
            <a:spLocks noGrp="1"/>
          </p:cNvSpPr>
          <p:nvPr>
            <p:ph idx="1"/>
          </p:nvPr>
        </p:nvSpPr>
        <p:spPr/>
        <p:txBody>
          <a:bodyPr/>
          <a:lstStyle/>
          <a:p>
            <a:r>
              <a:rPr lang="en-IN" b="1" dirty="0" err="1" smtClean="0"/>
              <a:t>Absroption</a:t>
            </a:r>
            <a:r>
              <a:rPr lang="en-IN" b="1" dirty="0" smtClean="0"/>
              <a:t> of iodine </a:t>
            </a:r>
            <a:r>
              <a:rPr lang="en-IN" dirty="0" smtClean="0"/>
              <a:t>from GI tract &amp; conversion to iodide</a:t>
            </a:r>
          </a:p>
          <a:p>
            <a:r>
              <a:rPr lang="en-IN" b="1" dirty="0" smtClean="0"/>
              <a:t>Iodide trapping</a:t>
            </a:r>
          </a:p>
          <a:p>
            <a:r>
              <a:rPr lang="en-IN" b="1" dirty="0" err="1" smtClean="0"/>
              <a:t>Oxydation</a:t>
            </a:r>
            <a:r>
              <a:rPr lang="en-IN" b="1" dirty="0" smtClean="0"/>
              <a:t> of iodide</a:t>
            </a:r>
          </a:p>
          <a:p>
            <a:r>
              <a:rPr lang="en-IN" b="1" dirty="0" err="1" smtClean="0"/>
              <a:t>Organification</a:t>
            </a:r>
            <a:r>
              <a:rPr lang="en-IN" b="1" dirty="0" smtClean="0"/>
              <a:t> and coupling</a:t>
            </a:r>
          </a:p>
          <a:p>
            <a:r>
              <a:rPr lang="en-IN" b="1" dirty="0" smtClean="0"/>
              <a:t>Storage and release</a:t>
            </a:r>
            <a:endParaRPr lang="en-IN" b="1"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20</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10 . What are the Differences between T4 &amp; T3?</a:t>
            </a:r>
            <a:endParaRPr lang="en-IN" b="1" dirty="0"/>
          </a:p>
        </p:txBody>
      </p:sp>
      <p:sp>
        <p:nvSpPr>
          <p:cNvPr id="3" name="Content Placeholder 2"/>
          <p:cNvSpPr>
            <a:spLocks noGrp="1"/>
          </p:cNvSpPr>
          <p:nvPr>
            <p:ph sz="half" idx="1"/>
          </p:nvPr>
        </p:nvSpPr>
        <p:spPr/>
        <p:txBody>
          <a:bodyPr/>
          <a:lstStyle/>
          <a:p>
            <a:r>
              <a:rPr lang="en-IN" b="1" u="sng" dirty="0" smtClean="0"/>
              <a:t>T4 </a:t>
            </a:r>
            <a:endParaRPr lang="en-IN" b="1" u="sng" dirty="0"/>
          </a:p>
          <a:p>
            <a:endParaRPr lang="en-IN" dirty="0" smtClean="0"/>
          </a:p>
          <a:p>
            <a:r>
              <a:rPr lang="en-IN" dirty="0" smtClean="0"/>
              <a:t>100% released from thyroid</a:t>
            </a:r>
          </a:p>
          <a:p>
            <a:r>
              <a:rPr lang="en-IN" dirty="0" smtClean="0"/>
              <a:t>Half life 7days</a:t>
            </a:r>
          </a:p>
          <a:p>
            <a:r>
              <a:rPr lang="en-IN" dirty="0" smtClean="0"/>
              <a:t>Less active</a:t>
            </a:r>
            <a:endParaRPr lang="en-IN" dirty="0"/>
          </a:p>
        </p:txBody>
      </p:sp>
      <p:sp>
        <p:nvSpPr>
          <p:cNvPr id="4" name="Content Placeholder 3"/>
          <p:cNvSpPr>
            <a:spLocks noGrp="1"/>
          </p:cNvSpPr>
          <p:nvPr>
            <p:ph sz="half" idx="2"/>
          </p:nvPr>
        </p:nvSpPr>
        <p:spPr/>
        <p:txBody>
          <a:bodyPr/>
          <a:lstStyle/>
          <a:p>
            <a:r>
              <a:rPr lang="en-IN" b="1" u="sng" dirty="0" smtClean="0"/>
              <a:t>T3</a:t>
            </a:r>
          </a:p>
          <a:p>
            <a:endParaRPr lang="en-IN" b="1" dirty="0" smtClean="0"/>
          </a:p>
          <a:p>
            <a:r>
              <a:rPr lang="en-IN" b="1" dirty="0" smtClean="0"/>
              <a:t>20% released from thyroid,  80% peripheral conversion of T4 to T3</a:t>
            </a:r>
          </a:p>
          <a:p>
            <a:r>
              <a:rPr lang="en-IN" dirty="0" smtClean="0"/>
              <a:t>Half life -24 hours</a:t>
            </a:r>
          </a:p>
          <a:p>
            <a:r>
              <a:rPr lang="en-IN" dirty="0" smtClean="0"/>
              <a:t>More active</a:t>
            </a:r>
            <a:endParaRPr lang="en-IN" dirty="0"/>
          </a:p>
        </p:txBody>
      </p:sp>
      <p:sp>
        <p:nvSpPr>
          <p:cNvPr id="5" name="Date Placeholder 4"/>
          <p:cNvSpPr>
            <a:spLocks noGrp="1"/>
          </p:cNvSpPr>
          <p:nvPr>
            <p:ph type="dt" sz="half" idx="10"/>
          </p:nvPr>
        </p:nvSpPr>
        <p:spPr/>
        <p:txBody>
          <a:bodyPr/>
          <a:lstStyle/>
          <a:p>
            <a:r>
              <a:rPr lang="en-IN" smtClean="0"/>
              <a:t>23-02-2020</a:t>
            </a:r>
            <a:endParaRPr lang="en-IN"/>
          </a:p>
        </p:txBody>
      </p:sp>
      <p:sp>
        <p:nvSpPr>
          <p:cNvPr id="6" name="Slide Number Placeholder 5"/>
          <p:cNvSpPr>
            <a:spLocks noGrp="1"/>
          </p:cNvSpPr>
          <p:nvPr>
            <p:ph type="sldNum" sz="quarter" idx="12"/>
          </p:nvPr>
        </p:nvSpPr>
        <p:spPr/>
        <p:txBody>
          <a:bodyPr/>
          <a:lstStyle/>
          <a:p>
            <a:fld id="{2EFDC245-78ED-42C9-9040-CDF21BB2CAF2}" type="slidenum">
              <a:rPr lang="en-IN" smtClean="0"/>
              <a:pPr/>
              <a:t>21</a:t>
            </a:fld>
            <a:endParaRPr lang="en-IN"/>
          </a:p>
        </p:txBody>
      </p:sp>
      <p:sp>
        <p:nvSpPr>
          <p:cNvPr id="7" name="Footer Placeholder 6"/>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linds(horizontal)">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60648"/>
            <a:ext cx="9144000" cy="1143000"/>
          </a:xfrm>
        </p:spPr>
        <p:txBody>
          <a:bodyPr>
            <a:normAutofit fontScale="90000"/>
          </a:bodyPr>
          <a:lstStyle/>
          <a:p>
            <a:pPr lvl="0"/>
            <a:r>
              <a:rPr lang="en-IN" b="1" dirty="0" smtClean="0"/>
              <a:t/>
            </a:r>
            <a:br>
              <a:rPr lang="en-IN" b="1" dirty="0" smtClean="0"/>
            </a:br>
            <a:r>
              <a:rPr lang="en-IN" b="1" dirty="0" smtClean="0"/>
              <a:t>11. How </a:t>
            </a:r>
            <a:r>
              <a:rPr lang="en-IN" b="1" dirty="0"/>
              <a:t>do you prepare a hyperthyroid patient for surgery?</a:t>
            </a:r>
            <a:r>
              <a:rPr lang="en-IN" dirty="0"/>
              <a:t/>
            </a:r>
            <a:br>
              <a:rPr lang="en-IN" dirty="0"/>
            </a:br>
            <a:endParaRPr lang="en-IN" dirty="0"/>
          </a:p>
        </p:txBody>
      </p:sp>
      <p:sp>
        <p:nvSpPr>
          <p:cNvPr id="6" name="Content Placeholder 5"/>
          <p:cNvSpPr>
            <a:spLocks noGrp="1"/>
          </p:cNvSpPr>
          <p:nvPr>
            <p:ph idx="1"/>
          </p:nvPr>
        </p:nvSpPr>
        <p:spPr>
          <a:xfrm>
            <a:off x="457200" y="1600200"/>
            <a:ext cx="8229600" cy="4997152"/>
          </a:xfrm>
        </p:spPr>
        <p:txBody>
          <a:bodyPr>
            <a:normAutofit lnSpcReduction="10000"/>
          </a:bodyPr>
          <a:lstStyle/>
          <a:p>
            <a:r>
              <a:rPr lang="en-IN" dirty="0" smtClean="0"/>
              <a:t>All </a:t>
            </a:r>
            <a:r>
              <a:rPr lang="en-IN" dirty="0"/>
              <a:t>patients are first treated with </a:t>
            </a:r>
            <a:r>
              <a:rPr lang="en-IN" dirty="0" err="1"/>
              <a:t>antithyroid</a:t>
            </a:r>
            <a:r>
              <a:rPr lang="en-IN" dirty="0"/>
              <a:t> drugs </a:t>
            </a:r>
            <a:r>
              <a:rPr lang="en-IN" dirty="0" smtClean="0"/>
              <a:t>&amp; </a:t>
            </a:r>
            <a:r>
              <a:rPr lang="en-IN" b="1" dirty="0" smtClean="0"/>
              <a:t>B</a:t>
            </a:r>
            <a:r>
              <a:rPr lang="en-IN" dirty="0" smtClean="0"/>
              <a:t>eta blockers for </a:t>
            </a:r>
            <a:r>
              <a:rPr lang="en-IN" dirty="0"/>
              <a:t>6-8wks till made </a:t>
            </a:r>
            <a:r>
              <a:rPr lang="en-IN" dirty="0" err="1"/>
              <a:t>euthyroid</a:t>
            </a:r>
            <a:r>
              <a:rPr lang="en-IN" dirty="0"/>
              <a:t>. </a:t>
            </a:r>
            <a:endParaRPr lang="en-IN" dirty="0" smtClean="0"/>
          </a:p>
          <a:p>
            <a:r>
              <a:rPr lang="en-IN" dirty="0" err="1"/>
              <a:t>Lugol’s</a:t>
            </a:r>
            <a:r>
              <a:rPr lang="en-IN" dirty="0"/>
              <a:t> iodine – 5% iodine in 10% potassium iodide – 8mg iodide/drop Dose – 3-5 drops thrice a </a:t>
            </a:r>
            <a:r>
              <a:rPr lang="en-IN" dirty="0" smtClean="0"/>
              <a:t>day.</a:t>
            </a:r>
          </a:p>
          <a:p>
            <a:r>
              <a:rPr lang="en-IN" dirty="0" smtClean="0"/>
              <a:t>Advantages </a:t>
            </a:r>
          </a:p>
          <a:p>
            <a:pPr lvl="1"/>
            <a:r>
              <a:rPr lang="en-IN" dirty="0" smtClean="0"/>
              <a:t>Reduces </a:t>
            </a:r>
            <a:r>
              <a:rPr lang="en-IN" dirty="0"/>
              <a:t>the size of the swelling</a:t>
            </a:r>
            <a:endParaRPr lang="en-IN" sz="2400" dirty="0"/>
          </a:p>
          <a:p>
            <a:pPr lvl="1"/>
            <a:r>
              <a:rPr lang="en-IN" dirty="0"/>
              <a:t>Decreases the </a:t>
            </a:r>
            <a:r>
              <a:rPr lang="en-IN" dirty="0" err="1"/>
              <a:t>vascularity</a:t>
            </a:r>
            <a:endParaRPr lang="en-IN" sz="2400" dirty="0"/>
          </a:p>
          <a:p>
            <a:pPr lvl="1"/>
            <a:r>
              <a:rPr lang="en-IN" dirty="0"/>
              <a:t>Makes the gland more firm.</a:t>
            </a:r>
            <a:endParaRPr lang="en-IN" sz="2400" dirty="0"/>
          </a:p>
          <a:p>
            <a:endParaRPr lang="en-IN" dirty="0"/>
          </a:p>
          <a:p>
            <a:endParaRPr lang="en-IN" dirty="0"/>
          </a:p>
        </p:txBody>
      </p:sp>
      <p:sp>
        <p:nvSpPr>
          <p:cNvPr id="7" name="Date Placeholder 6"/>
          <p:cNvSpPr>
            <a:spLocks noGrp="1"/>
          </p:cNvSpPr>
          <p:nvPr>
            <p:ph type="dt" sz="half" idx="10"/>
          </p:nvPr>
        </p:nvSpPr>
        <p:spPr/>
        <p:txBody>
          <a:bodyPr/>
          <a:lstStyle/>
          <a:p>
            <a:r>
              <a:rPr lang="en-IN" smtClean="0"/>
              <a:t>23-02-2020</a:t>
            </a:r>
            <a:endParaRPr lang="en-IN"/>
          </a:p>
        </p:txBody>
      </p:sp>
      <p:sp>
        <p:nvSpPr>
          <p:cNvPr id="8" name="Slide Number Placeholder 7"/>
          <p:cNvSpPr>
            <a:spLocks noGrp="1"/>
          </p:cNvSpPr>
          <p:nvPr>
            <p:ph type="sldNum" sz="quarter" idx="12"/>
          </p:nvPr>
        </p:nvSpPr>
        <p:spPr/>
        <p:txBody>
          <a:bodyPr/>
          <a:lstStyle/>
          <a:p>
            <a:fld id="{2EFDC245-78ED-42C9-9040-CDF21BB2CAF2}" type="slidenum">
              <a:rPr lang="en-IN" smtClean="0"/>
              <a:pPr/>
              <a:t>22</a:t>
            </a:fld>
            <a:endParaRPr lang="en-IN"/>
          </a:p>
        </p:txBody>
      </p:sp>
      <p:sp>
        <p:nvSpPr>
          <p:cNvPr id="9" name="Footer Placeholder 8"/>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linds(horizontal)">
                                      <p:cBhvr>
                                        <p:cTn id="20" dur="500"/>
                                        <p:tgtEl>
                                          <p:spTgt spid="6">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linds(horizontal)">
                                      <p:cBhvr>
                                        <p:cTn id="23" dur="500"/>
                                        <p:tgtEl>
                                          <p:spTgt spid="6">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blinds(horizontal)">
                                      <p:cBhvr>
                                        <p:cTn id="26"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12. What is  Wolff –</a:t>
            </a:r>
            <a:r>
              <a:rPr lang="en-US" b="1" dirty="0" err="1" smtClean="0"/>
              <a:t>Chaikoff</a:t>
            </a:r>
            <a:r>
              <a:rPr lang="en-US" b="1" dirty="0" smtClean="0"/>
              <a:t> effect &amp; </a:t>
            </a:r>
            <a:br>
              <a:rPr lang="en-US" b="1" dirty="0" smtClean="0"/>
            </a:br>
            <a:r>
              <a:rPr lang="en-US" b="1" dirty="0" smtClean="0"/>
              <a:t>Jade </a:t>
            </a:r>
            <a:r>
              <a:rPr lang="en-US" b="1" dirty="0" err="1" smtClean="0"/>
              <a:t>Basedow</a:t>
            </a:r>
            <a:r>
              <a:rPr lang="en-US" b="1" dirty="0" smtClean="0"/>
              <a:t> effect</a:t>
            </a:r>
            <a:endParaRPr lang="en-IN" dirty="0"/>
          </a:p>
        </p:txBody>
      </p:sp>
      <p:sp>
        <p:nvSpPr>
          <p:cNvPr id="3" name="Content Placeholder 2"/>
          <p:cNvSpPr>
            <a:spLocks noGrp="1"/>
          </p:cNvSpPr>
          <p:nvPr>
            <p:ph idx="1"/>
          </p:nvPr>
        </p:nvSpPr>
        <p:spPr>
          <a:xfrm>
            <a:off x="457200" y="1600200"/>
            <a:ext cx="8686800" cy="4525963"/>
          </a:xfrm>
        </p:spPr>
        <p:txBody>
          <a:bodyPr/>
          <a:lstStyle/>
          <a:p>
            <a:r>
              <a:rPr lang="en-US" dirty="0"/>
              <a:t>Iodide decreases T3 &amp; T4 synthesis by inhibiting iodide oxidation and </a:t>
            </a:r>
            <a:r>
              <a:rPr lang="en-US" dirty="0" err="1"/>
              <a:t>organification</a:t>
            </a:r>
            <a:r>
              <a:rPr lang="en-US" dirty="0"/>
              <a:t> –</a:t>
            </a:r>
            <a:r>
              <a:rPr lang="en-US" b="1" i="1" u="sng" dirty="0"/>
              <a:t>Wolff –</a:t>
            </a:r>
            <a:r>
              <a:rPr lang="en-US" b="1" i="1" u="sng" dirty="0" err="1"/>
              <a:t>Chaikoff</a:t>
            </a:r>
            <a:r>
              <a:rPr lang="en-US" b="1" i="1" u="sng" dirty="0"/>
              <a:t> </a:t>
            </a:r>
            <a:r>
              <a:rPr lang="en-US" b="1" dirty="0"/>
              <a:t>effect or thyroid constipation</a:t>
            </a:r>
            <a:r>
              <a:rPr lang="en-US" dirty="0"/>
              <a:t>.</a:t>
            </a:r>
            <a:endParaRPr lang="en-IN" dirty="0"/>
          </a:p>
          <a:p>
            <a:r>
              <a:rPr lang="en-US" dirty="0"/>
              <a:t>Iodine to be given for not more than 14 days before the surgery. If given for more days , can produce a recurrence of hyperthyroidism – </a:t>
            </a:r>
            <a:r>
              <a:rPr lang="en-US" b="1" i="1" u="sng" dirty="0" smtClean="0"/>
              <a:t>Jade </a:t>
            </a:r>
            <a:r>
              <a:rPr lang="en-US" b="1" i="1" u="sng" dirty="0" err="1"/>
              <a:t>Basedow</a:t>
            </a:r>
            <a:r>
              <a:rPr lang="en-US" b="1" i="1" u="sng" dirty="0"/>
              <a:t> effect</a:t>
            </a:r>
            <a:r>
              <a:rPr lang="en-US" b="1" i="1" dirty="0"/>
              <a:t> </a:t>
            </a:r>
            <a:r>
              <a:rPr lang="en-US" b="1" dirty="0"/>
              <a:t>or thyroid escape.</a:t>
            </a:r>
            <a:endParaRPr lang="en-IN" b="1"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23</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13. How </a:t>
            </a:r>
            <a:r>
              <a:rPr lang="en-IN" b="1" dirty="0"/>
              <a:t>do you </a:t>
            </a:r>
            <a:r>
              <a:rPr lang="en-IN" b="1" dirty="0" err="1"/>
              <a:t>premedicate</a:t>
            </a:r>
            <a:r>
              <a:rPr lang="en-IN" b="1" dirty="0"/>
              <a:t> the patient?</a:t>
            </a:r>
            <a:endParaRPr lang="en-IN" dirty="0"/>
          </a:p>
        </p:txBody>
      </p:sp>
      <p:sp>
        <p:nvSpPr>
          <p:cNvPr id="3" name="Content Placeholder 2"/>
          <p:cNvSpPr>
            <a:spLocks noGrp="1"/>
          </p:cNvSpPr>
          <p:nvPr>
            <p:ph idx="1"/>
          </p:nvPr>
        </p:nvSpPr>
        <p:spPr/>
        <p:txBody>
          <a:bodyPr>
            <a:normAutofit fontScale="92500" lnSpcReduction="10000"/>
          </a:bodyPr>
          <a:lstStyle/>
          <a:p>
            <a:pPr lvl="0"/>
            <a:r>
              <a:rPr lang="en-IN" dirty="0"/>
              <a:t>Oral diazepam 10mg in the previous night and 10mg early in he morning</a:t>
            </a:r>
            <a:r>
              <a:rPr lang="en-IN" dirty="0" smtClean="0"/>
              <a:t>.</a:t>
            </a:r>
          </a:p>
          <a:p>
            <a:r>
              <a:rPr lang="en-IN" dirty="0"/>
              <a:t>beta blockers and </a:t>
            </a:r>
            <a:r>
              <a:rPr lang="en-IN" dirty="0" err="1"/>
              <a:t>antithyroid</a:t>
            </a:r>
            <a:r>
              <a:rPr lang="en-IN" dirty="0"/>
              <a:t> drugs are continued on the day of </a:t>
            </a:r>
            <a:r>
              <a:rPr lang="en-IN" dirty="0" smtClean="0"/>
              <a:t>surgery</a:t>
            </a:r>
          </a:p>
          <a:p>
            <a:pPr lvl="0"/>
            <a:r>
              <a:rPr lang="en-IN" dirty="0" smtClean="0"/>
              <a:t>I.V line is taken with 18G </a:t>
            </a:r>
            <a:r>
              <a:rPr lang="en-IN" dirty="0" err="1" smtClean="0"/>
              <a:t>cannula</a:t>
            </a:r>
            <a:r>
              <a:rPr lang="en-IN" dirty="0" smtClean="0"/>
              <a:t> placed over the left hand / forearm under LA cover with a long connector or extension for easy access during surgery.</a:t>
            </a:r>
          </a:p>
          <a:p>
            <a:pPr lvl="0"/>
            <a:r>
              <a:rPr lang="en-IN" dirty="0" err="1" smtClean="0"/>
              <a:t>Inj</a:t>
            </a:r>
            <a:r>
              <a:rPr lang="en-IN" dirty="0" smtClean="0"/>
              <a:t> </a:t>
            </a:r>
            <a:r>
              <a:rPr lang="en-IN" dirty="0" err="1"/>
              <a:t>fentanyl</a:t>
            </a:r>
            <a:r>
              <a:rPr lang="en-IN" dirty="0"/>
              <a:t> 1-2µg/kg and </a:t>
            </a:r>
            <a:r>
              <a:rPr lang="en-IN" dirty="0" err="1"/>
              <a:t>inj</a:t>
            </a:r>
            <a:r>
              <a:rPr lang="en-IN" dirty="0"/>
              <a:t> </a:t>
            </a:r>
            <a:r>
              <a:rPr lang="en-IN" dirty="0" err="1"/>
              <a:t>midazolam</a:t>
            </a:r>
            <a:r>
              <a:rPr lang="en-IN" dirty="0"/>
              <a:t> 0.01- 0.02 mg/kg given intravenously before induction.</a:t>
            </a:r>
          </a:p>
          <a:p>
            <a:pPr lvl="0"/>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24</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14. What  are the different </a:t>
            </a:r>
            <a:r>
              <a:rPr lang="en-IN" b="1" dirty="0"/>
              <a:t>monitors </a:t>
            </a:r>
            <a:r>
              <a:rPr lang="en-IN" b="1" dirty="0" smtClean="0"/>
              <a:t> used</a:t>
            </a:r>
            <a:r>
              <a:rPr lang="en-IN" b="1" dirty="0"/>
              <a:t>? </a:t>
            </a:r>
            <a:endParaRPr lang="en-IN" dirty="0"/>
          </a:p>
        </p:txBody>
      </p:sp>
      <p:sp>
        <p:nvSpPr>
          <p:cNvPr id="3" name="Content Placeholder 2"/>
          <p:cNvSpPr>
            <a:spLocks noGrp="1"/>
          </p:cNvSpPr>
          <p:nvPr>
            <p:ph idx="1"/>
          </p:nvPr>
        </p:nvSpPr>
        <p:spPr/>
        <p:txBody>
          <a:bodyPr/>
          <a:lstStyle/>
          <a:p>
            <a:r>
              <a:rPr lang="en-US" dirty="0"/>
              <a:t>SPO</a:t>
            </a:r>
            <a:r>
              <a:rPr lang="en-US" baseline="-25000" dirty="0"/>
              <a:t>2</a:t>
            </a:r>
            <a:r>
              <a:rPr lang="en-US" dirty="0"/>
              <a:t>, </a:t>
            </a:r>
            <a:endParaRPr lang="en-US" dirty="0" smtClean="0"/>
          </a:p>
          <a:p>
            <a:r>
              <a:rPr lang="en-US" dirty="0" smtClean="0"/>
              <a:t>NIBP</a:t>
            </a:r>
            <a:r>
              <a:rPr lang="en-US" dirty="0"/>
              <a:t>, </a:t>
            </a:r>
            <a:endParaRPr lang="en-US" dirty="0" smtClean="0"/>
          </a:p>
          <a:p>
            <a:r>
              <a:rPr lang="en-US" dirty="0" smtClean="0"/>
              <a:t>ECG </a:t>
            </a:r>
            <a:r>
              <a:rPr lang="en-US" dirty="0"/>
              <a:t>in lead II, </a:t>
            </a:r>
            <a:endParaRPr lang="en-US" dirty="0" smtClean="0"/>
          </a:p>
          <a:p>
            <a:r>
              <a:rPr lang="en-US" dirty="0" smtClean="0"/>
              <a:t>temperature </a:t>
            </a:r>
            <a:r>
              <a:rPr lang="en-US" dirty="0"/>
              <a:t>monitoring, </a:t>
            </a:r>
            <a:endParaRPr lang="en-US" dirty="0" smtClean="0"/>
          </a:p>
          <a:p>
            <a:r>
              <a:rPr lang="en-US" dirty="0" smtClean="0"/>
              <a:t>ETCO</a:t>
            </a:r>
            <a:r>
              <a:rPr lang="en-US" baseline="-25000" dirty="0" smtClean="0"/>
              <a:t>2</a:t>
            </a:r>
            <a:r>
              <a:rPr lang="en-US" dirty="0"/>
              <a:t>, </a:t>
            </a:r>
            <a:endParaRPr lang="en-US" dirty="0" smtClean="0"/>
          </a:p>
          <a:p>
            <a:r>
              <a:rPr lang="en-US" dirty="0" smtClean="0"/>
              <a:t>peripheral </a:t>
            </a:r>
            <a:r>
              <a:rPr lang="en-US" dirty="0"/>
              <a:t>nerve stimulator.</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25</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892480" cy="1628800"/>
          </a:xfrm>
        </p:spPr>
        <p:txBody>
          <a:bodyPr>
            <a:normAutofit fontScale="90000"/>
          </a:bodyPr>
          <a:lstStyle/>
          <a:p>
            <a:pPr lvl="0"/>
            <a:r>
              <a:rPr lang="en-IN" b="1" dirty="0" smtClean="0"/>
              <a:t/>
            </a:r>
            <a:br>
              <a:rPr lang="en-IN" b="1" dirty="0" smtClean="0"/>
            </a:br>
            <a:r>
              <a:rPr lang="en-IN" b="1" dirty="0" smtClean="0"/>
              <a:t>15. What  </a:t>
            </a:r>
            <a:r>
              <a:rPr lang="en-IN" b="1" dirty="0"/>
              <a:t>anaesthetic preparations to be done before induction? </a:t>
            </a:r>
            <a:endParaRPr lang="en-IN" dirty="0"/>
          </a:p>
        </p:txBody>
      </p:sp>
      <p:sp>
        <p:nvSpPr>
          <p:cNvPr id="3" name="Content Placeholder 2"/>
          <p:cNvSpPr>
            <a:spLocks noGrp="1"/>
          </p:cNvSpPr>
          <p:nvPr>
            <p:ph idx="1"/>
          </p:nvPr>
        </p:nvSpPr>
        <p:spPr/>
        <p:txBody>
          <a:bodyPr/>
          <a:lstStyle/>
          <a:p>
            <a:endParaRPr lang="en-IN" dirty="0" smtClean="0"/>
          </a:p>
          <a:p>
            <a:r>
              <a:rPr lang="en-IN" dirty="0" smtClean="0"/>
              <a:t>A </a:t>
            </a:r>
            <a:r>
              <a:rPr lang="en-IN" dirty="0"/>
              <a:t>difficult airway cart containing LMA, ILMA, I-GEL, </a:t>
            </a:r>
            <a:r>
              <a:rPr lang="en-IN" dirty="0" err="1"/>
              <a:t>fibreoptic</a:t>
            </a:r>
            <a:r>
              <a:rPr lang="en-IN" dirty="0"/>
              <a:t> bronchoscope, optical </a:t>
            </a:r>
            <a:r>
              <a:rPr lang="en-IN" dirty="0" err="1"/>
              <a:t>stylet</a:t>
            </a:r>
            <a:r>
              <a:rPr lang="en-IN" dirty="0"/>
              <a:t> , gum elastic </a:t>
            </a:r>
            <a:r>
              <a:rPr lang="en-IN" dirty="0" err="1"/>
              <a:t>bougies</a:t>
            </a:r>
            <a:r>
              <a:rPr lang="en-IN" dirty="0"/>
              <a:t> to be kept ready. </a:t>
            </a:r>
            <a:endParaRPr lang="en-IN" dirty="0" smtClean="0"/>
          </a:p>
          <a:p>
            <a:r>
              <a:rPr lang="en-IN" dirty="0" smtClean="0"/>
              <a:t>2 </a:t>
            </a:r>
            <a:r>
              <a:rPr lang="en-IN" dirty="0"/>
              <a:t>working laryngoscopes and the </a:t>
            </a:r>
            <a:r>
              <a:rPr lang="en-IN" dirty="0" err="1"/>
              <a:t>endotracheal</a:t>
            </a:r>
            <a:r>
              <a:rPr lang="en-IN" dirty="0"/>
              <a:t> tubes 1-2 sizes smaller than required and </a:t>
            </a:r>
            <a:r>
              <a:rPr lang="en-IN" dirty="0" err="1"/>
              <a:t>stillettes</a:t>
            </a:r>
            <a:r>
              <a:rPr lang="en-IN" dirty="0"/>
              <a:t> to be kept. </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26</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In anticipating thyroid </a:t>
            </a:r>
            <a:r>
              <a:rPr lang="en-US" dirty="0" err="1"/>
              <a:t>strom</a:t>
            </a:r>
            <a:r>
              <a:rPr lang="en-US" dirty="0"/>
              <a:t> 4 units of cold saline for I.V infusion and ice cubes to be kept ready in the refrigerator. </a:t>
            </a:r>
            <a:r>
              <a:rPr lang="en-US" dirty="0" err="1"/>
              <a:t>Esmolol</a:t>
            </a:r>
            <a:r>
              <a:rPr lang="en-US" dirty="0"/>
              <a:t>, </a:t>
            </a:r>
            <a:r>
              <a:rPr lang="en-US" dirty="0" err="1"/>
              <a:t>propranolol</a:t>
            </a:r>
            <a:r>
              <a:rPr lang="en-US" dirty="0"/>
              <a:t>, hydrocortisone, </a:t>
            </a:r>
            <a:r>
              <a:rPr lang="en-US" dirty="0" err="1"/>
              <a:t>propylthiouracil</a:t>
            </a:r>
            <a:r>
              <a:rPr lang="en-US" dirty="0"/>
              <a:t>/ </a:t>
            </a:r>
            <a:r>
              <a:rPr lang="en-US" dirty="0" err="1"/>
              <a:t>carbimazole</a:t>
            </a:r>
            <a:r>
              <a:rPr lang="en-US" dirty="0"/>
              <a:t>, </a:t>
            </a:r>
            <a:r>
              <a:rPr lang="en-US" dirty="0" err="1"/>
              <a:t>ryle’s</a:t>
            </a:r>
            <a:r>
              <a:rPr lang="en-US" dirty="0"/>
              <a:t> tube to be kept on the work station.</a:t>
            </a:r>
            <a:endParaRPr lang="en-IN" dirty="0"/>
          </a:p>
          <a:p>
            <a:r>
              <a:rPr lang="en-US" dirty="0"/>
              <a:t>One unit of </a:t>
            </a:r>
            <a:r>
              <a:rPr lang="en-US" dirty="0" err="1"/>
              <a:t>crossmatched</a:t>
            </a:r>
            <a:r>
              <a:rPr lang="en-US" dirty="0"/>
              <a:t> packed cells also to be arranged.</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27</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smtClean="0"/>
              <a:t>16. How </a:t>
            </a:r>
            <a:r>
              <a:rPr lang="en-IN" b="1" dirty="0"/>
              <a:t>is the patient induced? </a:t>
            </a:r>
            <a:endParaRPr lang="en-IN" dirty="0"/>
          </a:p>
        </p:txBody>
      </p:sp>
      <p:sp>
        <p:nvSpPr>
          <p:cNvPr id="3" name="Content Placeholder 2"/>
          <p:cNvSpPr>
            <a:spLocks noGrp="1"/>
          </p:cNvSpPr>
          <p:nvPr>
            <p:ph idx="1"/>
          </p:nvPr>
        </p:nvSpPr>
        <p:spPr/>
        <p:txBody>
          <a:bodyPr/>
          <a:lstStyle/>
          <a:p>
            <a:r>
              <a:rPr lang="en-IN" dirty="0"/>
              <a:t>I.V. induction is the first choice.</a:t>
            </a:r>
          </a:p>
          <a:p>
            <a:r>
              <a:rPr lang="en-IN" dirty="0"/>
              <a:t>If difficult intubation is anticipated then inhalational induction is preferred.</a:t>
            </a:r>
          </a:p>
          <a:p>
            <a:r>
              <a:rPr lang="en-IN" dirty="0"/>
              <a:t>If patient gives history of obstructive symptoms and snoring, then awake intubation is preferred.</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28</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17. Which IV induction agent is ideal?</a:t>
            </a:r>
            <a:endParaRPr lang="en-IN" b="1" dirty="0"/>
          </a:p>
        </p:txBody>
      </p:sp>
      <p:sp>
        <p:nvSpPr>
          <p:cNvPr id="3" name="Content Placeholder 2"/>
          <p:cNvSpPr>
            <a:spLocks noGrp="1"/>
          </p:cNvSpPr>
          <p:nvPr>
            <p:ph idx="1"/>
          </p:nvPr>
        </p:nvSpPr>
        <p:spPr/>
        <p:txBody>
          <a:bodyPr>
            <a:normAutofit/>
          </a:bodyPr>
          <a:lstStyle/>
          <a:p>
            <a:r>
              <a:rPr lang="en-US" dirty="0" err="1"/>
              <a:t>Thiopentone</a:t>
            </a:r>
            <a:r>
              <a:rPr lang="en-US" dirty="0"/>
              <a:t> is the induction agent of choice because of </a:t>
            </a:r>
            <a:r>
              <a:rPr lang="en-US" dirty="0" err="1"/>
              <a:t>thio</a:t>
            </a:r>
            <a:r>
              <a:rPr lang="en-US" dirty="0"/>
              <a:t> group producing </a:t>
            </a:r>
            <a:r>
              <a:rPr lang="en-US" dirty="0" err="1"/>
              <a:t>antithyroid</a:t>
            </a:r>
            <a:r>
              <a:rPr lang="en-US" dirty="0"/>
              <a:t> effect.</a:t>
            </a:r>
            <a:endParaRPr lang="en-IN" dirty="0"/>
          </a:p>
          <a:p>
            <a:r>
              <a:rPr lang="en-US" dirty="0" err="1" smtClean="0"/>
              <a:t>Propofol</a:t>
            </a:r>
            <a:r>
              <a:rPr lang="en-US" dirty="0" smtClean="0"/>
              <a:t> </a:t>
            </a:r>
            <a:r>
              <a:rPr lang="en-US" dirty="0"/>
              <a:t>also can be used. </a:t>
            </a:r>
            <a:endParaRPr lang="en-US" dirty="0" smtClean="0"/>
          </a:p>
          <a:p>
            <a:r>
              <a:rPr lang="en-US" dirty="0" smtClean="0"/>
              <a:t>The </a:t>
            </a:r>
            <a:r>
              <a:rPr lang="en-US" dirty="0"/>
              <a:t>advantages are - decreased sympathetic response to </a:t>
            </a:r>
            <a:r>
              <a:rPr lang="en-US" dirty="0" err="1"/>
              <a:t>laryngoscopy</a:t>
            </a:r>
            <a:r>
              <a:rPr lang="en-US" dirty="0"/>
              <a:t> and intubation, </a:t>
            </a:r>
            <a:r>
              <a:rPr lang="en-US" dirty="0" err="1"/>
              <a:t>antiarrhythmic</a:t>
            </a:r>
            <a:r>
              <a:rPr lang="en-US" dirty="0"/>
              <a:t> effect and decreased incidence of post op nausea and vomiting.</a:t>
            </a:r>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29</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1. What other information you would like to know in the history?</a:t>
            </a:r>
            <a:endParaRPr lang="en-IN" b="1" dirty="0"/>
          </a:p>
        </p:txBody>
      </p:sp>
      <p:sp>
        <p:nvSpPr>
          <p:cNvPr id="3" name="Content Placeholder 2"/>
          <p:cNvSpPr>
            <a:spLocks noGrp="1"/>
          </p:cNvSpPr>
          <p:nvPr>
            <p:ph idx="1"/>
          </p:nvPr>
        </p:nvSpPr>
        <p:spPr>
          <a:xfrm>
            <a:off x="457200" y="1600200"/>
            <a:ext cx="8686800" cy="4525963"/>
          </a:xfrm>
        </p:spPr>
        <p:txBody>
          <a:bodyPr/>
          <a:lstStyle/>
          <a:p>
            <a:r>
              <a:rPr lang="en-IN" dirty="0" smtClean="0"/>
              <a:t>1. Duration of the swelling and development of symptoms.</a:t>
            </a:r>
          </a:p>
          <a:p>
            <a:r>
              <a:rPr lang="en-IN" dirty="0" smtClean="0"/>
              <a:t>Differentiate Primary and secondary hyperthyroidism</a:t>
            </a:r>
          </a:p>
          <a:p>
            <a:r>
              <a:rPr lang="en-IN" dirty="0"/>
              <a:t> L</a:t>
            </a:r>
            <a:r>
              <a:rPr lang="en-IN" dirty="0" smtClean="0"/>
              <a:t>onger the duration - ↑ chances of </a:t>
            </a:r>
            <a:r>
              <a:rPr lang="en-IN" dirty="0" err="1" smtClean="0"/>
              <a:t>tracheomalacia</a:t>
            </a:r>
            <a:r>
              <a:rPr lang="en-IN" dirty="0" smtClean="0"/>
              <a:t> and malignancy</a:t>
            </a:r>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18. Any </a:t>
            </a:r>
            <a:r>
              <a:rPr lang="en-IN" b="1" dirty="0"/>
              <a:t>specific type of </a:t>
            </a:r>
            <a:r>
              <a:rPr lang="en-IN" b="1" dirty="0" err="1"/>
              <a:t>endotracheal</a:t>
            </a:r>
            <a:r>
              <a:rPr lang="en-IN" b="1" dirty="0"/>
              <a:t> tube is preferred?</a:t>
            </a:r>
            <a:endParaRPr lang="en-IN" dirty="0"/>
          </a:p>
        </p:txBody>
      </p:sp>
      <p:sp>
        <p:nvSpPr>
          <p:cNvPr id="3" name="Content Placeholder 2"/>
          <p:cNvSpPr>
            <a:spLocks noGrp="1"/>
          </p:cNvSpPr>
          <p:nvPr>
            <p:ph idx="1"/>
          </p:nvPr>
        </p:nvSpPr>
        <p:spPr/>
        <p:txBody>
          <a:bodyPr/>
          <a:lstStyle/>
          <a:p>
            <a:r>
              <a:rPr lang="en-US" dirty="0"/>
              <a:t>A kink resistant </a:t>
            </a:r>
            <a:r>
              <a:rPr lang="en-US" dirty="0" err="1"/>
              <a:t>armoured</a:t>
            </a:r>
            <a:r>
              <a:rPr lang="en-US" dirty="0"/>
              <a:t> tube (reinforced tube) is the ETT of choice for head and neck surgeries, with changes in neck position. </a:t>
            </a:r>
            <a:endParaRPr lang="en-US" dirty="0" smtClean="0"/>
          </a:p>
          <a:p>
            <a:r>
              <a:rPr lang="en-US" dirty="0" smtClean="0"/>
              <a:t>North </a:t>
            </a:r>
            <a:r>
              <a:rPr lang="en-US" dirty="0"/>
              <a:t>pole oral tracheal tubes are an alternative as they keep the respiratory filter away from the surgical field.</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30</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19.Is there any </a:t>
            </a:r>
            <a:r>
              <a:rPr lang="en-IN" b="1" dirty="0"/>
              <a:t>role </a:t>
            </a:r>
            <a:r>
              <a:rPr lang="en-IN" b="1" dirty="0" smtClean="0"/>
              <a:t>for </a:t>
            </a:r>
            <a:r>
              <a:rPr lang="en-IN" b="1" dirty="0"/>
              <a:t>LMA in thyroid surgeries? </a:t>
            </a:r>
            <a:endParaRPr lang="en-IN" dirty="0"/>
          </a:p>
        </p:txBody>
      </p:sp>
      <p:sp>
        <p:nvSpPr>
          <p:cNvPr id="3" name="Content Placeholder 2"/>
          <p:cNvSpPr>
            <a:spLocks noGrp="1"/>
          </p:cNvSpPr>
          <p:nvPr>
            <p:ph idx="1"/>
          </p:nvPr>
        </p:nvSpPr>
        <p:spPr/>
        <p:txBody>
          <a:bodyPr/>
          <a:lstStyle/>
          <a:p>
            <a:r>
              <a:rPr lang="en-US" dirty="0"/>
              <a:t>The advantage of using LMA and maintaining the patient on spontaneous ventilation will be monitoring of the movements of vocal cords in response to stimulation of recurrent laryngeal nerves.</a:t>
            </a:r>
            <a:endParaRPr lang="en-IN" dirty="0"/>
          </a:p>
          <a:p>
            <a:r>
              <a:rPr lang="en-IN" dirty="0"/>
              <a:t>Relative contraindication to the use of LMA are tracheal narrowing and/or deviation</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31</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lvl="0"/>
            <a:r>
              <a:rPr lang="en-IN" b="1" dirty="0" smtClean="0"/>
              <a:t/>
            </a:r>
            <a:br>
              <a:rPr lang="en-IN" b="1" dirty="0" smtClean="0"/>
            </a:br>
            <a:r>
              <a:rPr lang="en-IN" b="1" dirty="0" smtClean="0"/>
              <a:t>20. What are the precautions to </a:t>
            </a:r>
            <a:r>
              <a:rPr lang="en-IN" b="1" dirty="0"/>
              <a:t>be taken during intubation ?</a:t>
            </a:r>
            <a:r>
              <a:rPr lang="en-IN" dirty="0"/>
              <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a:t>It is necessary to make sure that the bevel of the tube is beyond the tracheal narrowing. Otherwise, during surgery due to the pressure exerted by the surgeon it may become impossible to ventilate the patient. </a:t>
            </a:r>
            <a:endParaRPr lang="en-IN" dirty="0" smtClean="0"/>
          </a:p>
          <a:p>
            <a:r>
              <a:rPr lang="en-US" dirty="0"/>
              <a:t>So an intentional </a:t>
            </a:r>
            <a:r>
              <a:rPr lang="en-US" dirty="0" err="1"/>
              <a:t>endobronchial</a:t>
            </a:r>
            <a:r>
              <a:rPr lang="en-US" dirty="0"/>
              <a:t> placement is done and then the tube is gradually withdrawn till one hears breath sounds on either side. </a:t>
            </a:r>
            <a:endParaRPr lang="en-US" dirty="0" smtClean="0"/>
          </a:p>
          <a:p>
            <a:r>
              <a:rPr lang="en-US" dirty="0" smtClean="0"/>
              <a:t>Prevents auto </a:t>
            </a:r>
            <a:r>
              <a:rPr lang="en-US" dirty="0" err="1" smtClean="0"/>
              <a:t>extubation</a:t>
            </a:r>
            <a:r>
              <a:rPr lang="en-US" dirty="0" smtClean="0"/>
              <a:t> during positioning</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32</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Suppression of intubation </a:t>
            </a:r>
            <a:r>
              <a:rPr lang="en-IN" dirty="0" smtClean="0"/>
              <a:t>response</a:t>
            </a:r>
          </a:p>
          <a:p>
            <a:r>
              <a:rPr lang="en-US" dirty="0" smtClean="0"/>
              <a:t>Proper fixation of the tube is very important.</a:t>
            </a:r>
            <a:endParaRPr lang="en-IN" dirty="0" smtClean="0"/>
          </a:p>
          <a:p>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33</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21. What </a:t>
            </a:r>
            <a:r>
              <a:rPr lang="en-IN" b="1" dirty="0"/>
              <a:t>is the position used for </a:t>
            </a:r>
            <a:r>
              <a:rPr lang="en-IN" b="1" dirty="0" err="1" smtClean="0"/>
              <a:t>thyroidectomy</a:t>
            </a:r>
            <a:r>
              <a:rPr lang="en-IN" b="1" dirty="0" smtClean="0"/>
              <a:t> and its importance? </a:t>
            </a:r>
            <a:endParaRPr lang="en-IN" dirty="0"/>
          </a:p>
        </p:txBody>
      </p:sp>
      <p:sp>
        <p:nvSpPr>
          <p:cNvPr id="3" name="Content Placeholder 2"/>
          <p:cNvSpPr>
            <a:spLocks noGrp="1"/>
          </p:cNvSpPr>
          <p:nvPr>
            <p:ph idx="1"/>
          </p:nvPr>
        </p:nvSpPr>
        <p:spPr>
          <a:xfrm>
            <a:off x="457200" y="1600200"/>
            <a:ext cx="8686800" cy="4525963"/>
          </a:xfrm>
        </p:spPr>
        <p:txBody>
          <a:bodyPr>
            <a:normAutofit/>
          </a:bodyPr>
          <a:lstStyle/>
          <a:p>
            <a:r>
              <a:rPr lang="en-IN" dirty="0" smtClean="0"/>
              <a:t>Patient </a:t>
            </a:r>
            <a:r>
              <a:rPr lang="en-IN" dirty="0"/>
              <a:t>is positioned with a sandbag between the shoulder blades and the head resting on a padded horseshoe, so that the neck is </a:t>
            </a:r>
            <a:r>
              <a:rPr lang="en-IN" dirty="0" smtClean="0"/>
              <a:t>extended.</a:t>
            </a:r>
          </a:p>
          <a:p>
            <a:r>
              <a:rPr lang="en-IN" dirty="0" smtClean="0"/>
              <a:t>- auto </a:t>
            </a:r>
            <a:r>
              <a:rPr lang="en-IN" dirty="0" err="1" smtClean="0"/>
              <a:t>extubation</a:t>
            </a:r>
            <a:r>
              <a:rPr lang="en-IN" dirty="0" smtClean="0"/>
              <a:t> </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34</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Head end of the table is elevated by 25° and the arms are placed by the side, as the surgeon will need to stand on either side of the patient. </a:t>
            </a:r>
          </a:p>
          <a:p>
            <a:r>
              <a:rPr lang="en-IN" dirty="0" smtClean="0"/>
              <a:t>Head end elevation of the table is mainly done to assist venous drainage away from the site of surgery.</a:t>
            </a:r>
          </a:p>
          <a:p>
            <a:r>
              <a:rPr lang="en-IN" dirty="0" smtClean="0"/>
              <a:t>- hypotension </a:t>
            </a:r>
          </a:p>
          <a:p>
            <a:r>
              <a:rPr lang="en-IN" dirty="0" smtClean="0"/>
              <a:t>air embolism</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35</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22. How </a:t>
            </a:r>
            <a:r>
              <a:rPr lang="en-IN" b="1" dirty="0"/>
              <a:t>should the patient be maintained during surgery? </a:t>
            </a:r>
            <a:endParaRPr lang="en-IN" dirty="0"/>
          </a:p>
        </p:txBody>
      </p:sp>
      <p:sp>
        <p:nvSpPr>
          <p:cNvPr id="3" name="Content Placeholder 2"/>
          <p:cNvSpPr>
            <a:spLocks noGrp="1"/>
          </p:cNvSpPr>
          <p:nvPr>
            <p:ph idx="1"/>
          </p:nvPr>
        </p:nvSpPr>
        <p:spPr/>
        <p:txBody>
          <a:bodyPr>
            <a:normAutofit lnSpcReduction="10000"/>
          </a:bodyPr>
          <a:lstStyle/>
          <a:p>
            <a:r>
              <a:rPr lang="en-IN" dirty="0"/>
              <a:t>Patient should be maintained with sufficient depth of anaesthesia as any lighter planes can produce complications like </a:t>
            </a:r>
            <a:r>
              <a:rPr lang="en-IN" dirty="0" err="1"/>
              <a:t>dysrhythmias</a:t>
            </a:r>
            <a:r>
              <a:rPr lang="en-IN" dirty="0"/>
              <a:t> and thyroid </a:t>
            </a:r>
            <a:r>
              <a:rPr lang="en-IN" dirty="0" smtClean="0"/>
              <a:t>storm</a:t>
            </a:r>
          </a:p>
          <a:p>
            <a:r>
              <a:rPr lang="en-US" dirty="0"/>
              <a:t>Patient should be ventilated with O</a:t>
            </a:r>
            <a:r>
              <a:rPr lang="en-US" baseline="-25000" dirty="0"/>
              <a:t>2</a:t>
            </a:r>
            <a:r>
              <a:rPr lang="en-US" dirty="0"/>
              <a:t>, N</a:t>
            </a:r>
            <a:r>
              <a:rPr lang="en-US" baseline="-25000" dirty="0"/>
              <a:t>2</a:t>
            </a:r>
            <a:r>
              <a:rPr lang="en-US" dirty="0"/>
              <a:t>O and volatile </a:t>
            </a:r>
            <a:r>
              <a:rPr lang="en-US" dirty="0" err="1"/>
              <a:t>anaesthetics</a:t>
            </a:r>
            <a:r>
              <a:rPr lang="en-US" dirty="0"/>
              <a:t> preferably </a:t>
            </a:r>
            <a:r>
              <a:rPr lang="en-US" dirty="0" err="1"/>
              <a:t>isoflurane</a:t>
            </a:r>
            <a:r>
              <a:rPr lang="en-US" dirty="0"/>
              <a:t> or </a:t>
            </a:r>
            <a:r>
              <a:rPr lang="en-US" dirty="0" err="1"/>
              <a:t>sevoflurane</a:t>
            </a:r>
            <a:r>
              <a:rPr lang="en-US" dirty="0"/>
              <a:t>. Halothane to be avoided as it can produce sensitization of </a:t>
            </a:r>
            <a:r>
              <a:rPr lang="en-US" dirty="0" err="1"/>
              <a:t>myocardicum</a:t>
            </a:r>
            <a:r>
              <a:rPr lang="en-US" dirty="0"/>
              <a:t> and cause </a:t>
            </a:r>
            <a:r>
              <a:rPr lang="en-US" dirty="0" err="1"/>
              <a:t>dysrhythmias</a:t>
            </a:r>
            <a:r>
              <a:rPr lang="en-US" dirty="0"/>
              <a:t>.</a:t>
            </a:r>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36</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Continuous monitoring of ETCO</a:t>
            </a:r>
            <a:r>
              <a:rPr lang="en-US" baseline="-25000" dirty="0"/>
              <a:t>2</a:t>
            </a:r>
            <a:r>
              <a:rPr lang="en-US" dirty="0"/>
              <a:t> is necessary to avoid hypo or </a:t>
            </a:r>
            <a:r>
              <a:rPr lang="en-US" dirty="0" err="1"/>
              <a:t>hypercarbia</a:t>
            </a:r>
            <a:r>
              <a:rPr lang="en-US" dirty="0"/>
              <a:t> as both can induce </a:t>
            </a:r>
            <a:r>
              <a:rPr lang="en-US" dirty="0" err="1"/>
              <a:t>dysrhythmias</a:t>
            </a:r>
            <a:r>
              <a:rPr lang="en-US" dirty="0"/>
              <a:t>. </a:t>
            </a:r>
            <a:endParaRPr lang="en-US" dirty="0" smtClean="0"/>
          </a:p>
          <a:p>
            <a:r>
              <a:rPr lang="en-US" dirty="0" smtClean="0"/>
              <a:t>Patient </a:t>
            </a:r>
            <a:r>
              <a:rPr lang="en-US" dirty="0"/>
              <a:t>should be </a:t>
            </a:r>
            <a:r>
              <a:rPr lang="en-US" dirty="0" err="1"/>
              <a:t>normoventilated</a:t>
            </a:r>
            <a:r>
              <a:rPr lang="en-US" dirty="0"/>
              <a:t>.</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37</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23. What </a:t>
            </a:r>
            <a:r>
              <a:rPr lang="en-IN" b="1" dirty="0"/>
              <a:t>are the </a:t>
            </a:r>
            <a:r>
              <a:rPr lang="en-IN" b="1" dirty="0" err="1"/>
              <a:t>intraoperative</a:t>
            </a:r>
            <a:r>
              <a:rPr lang="en-IN" b="1" dirty="0"/>
              <a:t> complications in these patients ? </a:t>
            </a:r>
            <a:endParaRPr lang="en-IN" dirty="0"/>
          </a:p>
        </p:txBody>
      </p:sp>
      <p:sp>
        <p:nvSpPr>
          <p:cNvPr id="3" name="Content Placeholder 2"/>
          <p:cNvSpPr>
            <a:spLocks noGrp="1"/>
          </p:cNvSpPr>
          <p:nvPr>
            <p:ph idx="1"/>
          </p:nvPr>
        </p:nvSpPr>
        <p:spPr/>
        <p:txBody>
          <a:bodyPr/>
          <a:lstStyle/>
          <a:p>
            <a:r>
              <a:rPr lang="en-US" dirty="0" err="1" smtClean="0"/>
              <a:t>Haemorrhage</a:t>
            </a:r>
            <a:r>
              <a:rPr lang="en-US" dirty="0" smtClean="0"/>
              <a:t> </a:t>
            </a:r>
            <a:r>
              <a:rPr lang="en-US" dirty="0"/>
              <a:t>- when the gland is very large</a:t>
            </a:r>
            <a:endParaRPr lang="en-IN" dirty="0"/>
          </a:p>
          <a:p>
            <a:r>
              <a:rPr lang="en-US" dirty="0"/>
              <a:t>D</a:t>
            </a:r>
            <a:r>
              <a:rPr lang="en-US" dirty="0" smtClean="0"/>
              <a:t>ysrrhythmias </a:t>
            </a:r>
            <a:r>
              <a:rPr lang="en-US" dirty="0"/>
              <a:t>– sinus tachycardia, SVT &amp; </a:t>
            </a:r>
            <a:r>
              <a:rPr lang="en-US" dirty="0" err="1"/>
              <a:t>atrial</a:t>
            </a:r>
            <a:r>
              <a:rPr lang="en-US" dirty="0"/>
              <a:t> fibrillation</a:t>
            </a:r>
            <a:endParaRPr lang="en-IN" dirty="0"/>
          </a:p>
          <a:p>
            <a:r>
              <a:rPr lang="en-US" dirty="0"/>
              <a:t> A</a:t>
            </a:r>
            <a:r>
              <a:rPr lang="en-US" dirty="0" smtClean="0"/>
              <a:t>ir </a:t>
            </a:r>
            <a:r>
              <a:rPr lang="en-US" dirty="0"/>
              <a:t>embolism</a:t>
            </a:r>
            <a:endParaRPr lang="en-IN" dirty="0"/>
          </a:p>
          <a:p>
            <a:r>
              <a:rPr lang="en-US" dirty="0"/>
              <a:t> T</a:t>
            </a:r>
            <a:r>
              <a:rPr lang="en-US" dirty="0" smtClean="0"/>
              <a:t>hyroid storm</a:t>
            </a:r>
          </a:p>
          <a:p>
            <a:pPr marL="342900" lvl="2" indent="-342900"/>
            <a:r>
              <a:rPr lang="en-IN" sz="3200" dirty="0"/>
              <a:t>delayed recovery from muscle relaxants</a:t>
            </a:r>
          </a:p>
          <a:p>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38</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24. What </a:t>
            </a:r>
            <a:r>
              <a:rPr lang="en-IN" b="1" dirty="0"/>
              <a:t>is thyroid storm or hyperthyroid crisis? </a:t>
            </a:r>
            <a:endParaRPr lang="en-IN" dirty="0"/>
          </a:p>
        </p:txBody>
      </p:sp>
      <p:sp>
        <p:nvSpPr>
          <p:cNvPr id="3" name="Content Placeholder 2"/>
          <p:cNvSpPr>
            <a:spLocks noGrp="1"/>
          </p:cNvSpPr>
          <p:nvPr>
            <p:ph idx="1"/>
          </p:nvPr>
        </p:nvSpPr>
        <p:spPr>
          <a:xfrm>
            <a:off x="457200" y="1600200"/>
            <a:ext cx="8507288" cy="4525963"/>
          </a:xfrm>
        </p:spPr>
        <p:txBody>
          <a:bodyPr/>
          <a:lstStyle/>
          <a:p>
            <a:r>
              <a:rPr lang="en-IN" dirty="0"/>
              <a:t>Thyroid storm is a life threatening exacerbation of hyperthyroidism, characterized by abrupt onset and precipitated by stress e.g. surgery , infection or trauma.</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39</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2. </a:t>
            </a:r>
            <a:r>
              <a:rPr lang="en-IN" b="1" dirty="0"/>
              <a:t>D</a:t>
            </a:r>
            <a:r>
              <a:rPr lang="en-IN" b="1" dirty="0" smtClean="0"/>
              <a:t>ifficulty to breath while sleeping</a:t>
            </a:r>
          </a:p>
          <a:p>
            <a:r>
              <a:rPr lang="en-IN" dirty="0" smtClean="0"/>
              <a:t>    </a:t>
            </a:r>
            <a:r>
              <a:rPr lang="en-IN" dirty="0" err="1" smtClean="0"/>
              <a:t>Stridor</a:t>
            </a:r>
            <a:r>
              <a:rPr lang="en-IN" dirty="0" smtClean="0"/>
              <a:t> in a particular position – do not allow the patient to lie down in that position during induction</a:t>
            </a:r>
            <a:endParaRPr lang="en-IN" dirty="0"/>
          </a:p>
          <a:p>
            <a:r>
              <a:rPr lang="en-IN" b="1" dirty="0" smtClean="0"/>
              <a:t>3. </a:t>
            </a:r>
            <a:r>
              <a:rPr lang="en-IN" b="1" dirty="0"/>
              <a:t>D</a:t>
            </a:r>
            <a:r>
              <a:rPr lang="en-IN" b="1" dirty="0" smtClean="0"/>
              <a:t>rug therapy and anaesthetic implications</a:t>
            </a:r>
          </a:p>
          <a:p>
            <a:r>
              <a:rPr lang="en-IN" dirty="0"/>
              <a:t> </a:t>
            </a:r>
            <a:r>
              <a:rPr lang="en-IN" dirty="0" smtClean="0"/>
              <a:t>beta blockers</a:t>
            </a:r>
          </a:p>
          <a:p>
            <a:r>
              <a:rPr lang="en-IN" dirty="0" err="1" smtClean="0"/>
              <a:t>Carbimazole</a:t>
            </a:r>
            <a:endParaRPr lang="en-IN" dirty="0" smtClean="0"/>
          </a:p>
          <a:p>
            <a:r>
              <a:rPr lang="en-IN" dirty="0" err="1" smtClean="0"/>
              <a:t>Propyl</a:t>
            </a:r>
            <a:r>
              <a:rPr lang="en-IN" dirty="0" smtClean="0"/>
              <a:t> </a:t>
            </a:r>
            <a:r>
              <a:rPr lang="en-IN" dirty="0" err="1" smtClean="0"/>
              <a:t>thio</a:t>
            </a:r>
            <a:r>
              <a:rPr lang="en-IN" dirty="0" smtClean="0"/>
              <a:t> </a:t>
            </a:r>
            <a:r>
              <a:rPr lang="en-IN" dirty="0" err="1" smtClean="0"/>
              <a:t>uracil</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25. What are the Clinical features of thyroid storm</a:t>
            </a:r>
            <a:endParaRPr lang="en-IN" b="1" dirty="0"/>
          </a:p>
        </p:txBody>
      </p:sp>
      <p:sp>
        <p:nvSpPr>
          <p:cNvPr id="3" name="Content Placeholder 2"/>
          <p:cNvSpPr>
            <a:spLocks noGrp="1"/>
          </p:cNvSpPr>
          <p:nvPr>
            <p:ph idx="1"/>
          </p:nvPr>
        </p:nvSpPr>
        <p:spPr/>
        <p:txBody>
          <a:bodyPr>
            <a:normAutofit/>
          </a:bodyPr>
          <a:lstStyle/>
          <a:p>
            <a:pPr lvl="0"/>
            <a:r>
              <a:rPr lang="en-IN" dirty="0" smtClean="0"/>
              <a:t>Fever</a:t>
            </a:r>
            <a:r>
              <a:rPr lang="en-IN" dirty="0"/>
              <a:t>, increased CO</a:t>
            </a:r>
            <a:r>
              <a:rPr lang="en-IN" baseline="-25000" dirty="0"/>
              <a:t>2</a:t>
            </a:r>
            <a:r>
              <a:rPr lang="en-IN" dirty="0"/>
              <a:t> production, acidosis, hyperventilation</a:t>
            </a:r>
          </a:p>
          <a:p>
            <a:pPr lvl="0"/>
            <a:r>
              <a:rPr lang="en-IN" b="1" dirty="0"/>
              <a:t>CVS </a:t>
            </a:r>
            <a:r>
              <a:rPr lang="en-IN" dirty="0"/>
              <a:t>- tachycardia, arrhythmia, CCF , shock.</a:t>
            </a:r>
          </a:p>
          <a:p>
            <a:pPr lvl="0"/>
            <a:r>
              <a:rPr lang="en-IN" b="1" dirty="0" smtClean="0"/>
              <a:t>CNS</a:t>
            </a:r>
            <a:r>
              <a:rPr lang="en-IN" dirty="0" smtClean="0"/>
              <a:t> </a:t>
            </a:r>
            <a:r>
              <a:rPr lang="en-IN" dirty="0"/>
              <a:t>- agitation, tremor, delirium coma</a:t>
            </a:r>
          </a:p>
          <a:p>
            <a:r>
              <a:rPr lang="en-US" dirty="0"/>
              <a:t> </a:t>
            </a:r>
            <a:r>
              <a:rPr lang="en-IN" b="1" dirty="0" smtClean="0"/>
              <a:t>GIT</a:t>
            </a:r>
            <a:r>
              <a:rPr lang="en-IN" dirty="0" smtClean="0"/>
              <a:t> </a:t>
            </a:r>
            <a:r>
              <a:rPr lang="en-IN" dirty="0"/>
              <a:t>- diarrhoea, abdominal pain, vomiting</a:t>
            </a:r>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40</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fontScale="90000"/>
          </a:bodyPr>
          <a:lstStyle/>
          <a:p>
            <a:pPr lvl="0"/>
            <a:r>
              <a:rPr lang="en-IN" b="1" dirty="0" smtClean="0"/>
              <a:t>26. How </a:t>
            </a:r>
            <a:r>
              <a:rPr lang="en-IN" b="1" dirty="0"/>
              <a:t>do you recognize hyperthyroid crisis under anaesthesia?</a:t>
            </a:r>
            <a:endParaRPr lang="en-IN" dirty="0"/>
          </a:p>
        </p:txBody>
      </p:sp>
      <p:sp>
        <p:nvSpPr>
          <p:cNvPr id="3" name="Content Placeholder 2"/>
          <p:cNvSpPr>
            <a:spLocks noGrp="1"/>
          </p:cNvSpPr>
          <p:nvPr>
            <p:ph idx="1"/>
          </p:nvPr>
        </p:nvSpPr>
        <p:spPr/>
        <p:txBody>
          <a:bodyPr/>
          <a:lstStyle/>
          <a:p>
            <a:r>
              <a:rPr lang="en-IN" dirty="0"/>
              <a:t>Early exhaustion of soda lime, </a:t>
            </a:r>
            <a:endParaRPr lang="en-IN" dirty="0" smtClean="0"/>
          </a:p>
          <a:p>
            <a:r>
              <a:rPr lang="en-IN" dirty="0"/>
              <a:t>C</a:t>
            </a:r>
            <a:r>
              <a:rPr lang="en-IN" dirty="0" smtClean="0"/>
              <a:t>anister </a:t>
            </a:r>
            <a:r>
              <a:rPr lang="en-IN" dirty="0"/>
              <a:t>becoming very hot</a:t>
            </a:r>
            <a:r>
              <a:rPr lang="en-IN" dirty="0" smtClean="0"/>
              <a:t>,</a:t>
            </a:r>
          </a:p>
          <a:p>
            <a:r>
              <a:rPr lang="en-IN" dirty="0" smtClean="0"/>
              <a:t> </a:t>
            </a:r>
            <a:r>
              <a:rPr lang="en-IN" dirty="0"/>
              <a:t>H</a:t>
            </a:r>
            <a:r>
              <a:rPr lang="en-IN" dirty="0" smtClean="0"/>
              <a:t>yperpyrexia</a:t>
            </a:r>
            <a:r>
              <a:rPr lang="en-IN" dirty="0"/>
              <a:t>, </a:t>
            </a:r>
            <a:endParaRPr lang="en-IN" dirty="0" smtClean="0"/>
          </a:p>
          <a:p>
            <a:r>
              <a:rPr lang="en-IN" dirty="0"/>
              <a:t>I</a:t>
            </a:r>
            <a:r>
              <a:rPr lang="en-IN" dirty="0" smtClean="0"/>
              <a:t>ncreased </a:t>
            </a:r>
            <a:r>
              <a:rPr lang="en-IN" dirty="0"/>
              <a:t>ETCO</a:t>
            </a:r>
            <a:r>
              <a:rPr lang="en-IN" baseline="-25000" dirty="0"/>
              <a:t>2</a:t>
            </a:r>
            <a:r>
              <a:rPr lang="en-IN" dirty="0"/>
              <a:t> , </a:t>
            </a:r>
            <a:endParaRPr lang="en-IN" dirty="0" smtClean="0"/>
          </a:p>
          <a:p>
            <a:r>
              <a:rPr lang="en-IN" dirty="0"/>
              <a:t>P</a:t>
            </a:r>
            <a:r>
              <a:rPr lang="en-IN" dirty="0" smtClean="0"/>
              <a:t>atient </a:t>
            </a:r>
            <a:r>
              <a:rPr lang="en-IN" dirty="0"/>
              <a:t>requiring increased muscle relaxants and anaesthetics</a:t>
            </a:r>
            <a:r>
              <a:rPr lang="en-IN" dirty="0" smtClean="0"/>
              <a:t>,</a:t>
            </a:r>
          </a:p>
          <a:p>
            <a:r>
              <a:rPr lang="en-IN" dirty="0"/>
              <a:t>U</a:t>
            </a:r>
            <a:r>
              <a:rPr lang="en-IN" dirty="0" smtClean="0"/>
              <a:t>nexplained </a:t>
            </a:r>
            <a:r>
              <a:rPr lang="en-IN" dirty="0"/>
              <a:t>tachycardia and </a:t>
            </a:r>
            <a:r>
              <a:rPr lang="en-IN" dirty="0" err="1"/>
              <a:t>dysrrythmias</a:t>
            </a:r>
            <a:r>
              <a:rPr lang="en-IN" dirty="0"/>
              <a:t>,</a:t>
            </a:r>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41</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pPr lvl="0"/>
            <a:r>
              <a:rPr lang="en-IN" b="1" dirty="0" smtClean="0"/>
              <a:t>27. How </a:t>
            </a:r>
            <a:r>
              <a:rPr lang="en-IN" b="1" dirty="0"/>
              <a:t>do you manage thyroid crisis?</a:t>
            </a:r>
            <a:r>
              <a:rPr lang="en-IN" dirty="0"/>
              <a:t/>
            </a:r>
            <a:br>
              <a:rPr lang="en-IN" dirty="0"/>
            </a:br>
            <a:endParaRPr lang="en-IN" dirty="0"/>
          </a:p>
        </p:txBody>
      </p:sp>
      <p:sp>
        <p:nvSpPr>
          <p:cNvPr id="3" name="Content Placeholder 2"/>
          <p:cNvSpPr>
            <a:spLocks noGrp="1"/>
          </p:cNvSpPr>
          <p:nvPr>
            <p:ph idx="1"/>
          </p:nvPr>
        </p:nvSpPr>
        <p:spPr/>
        <p:txBody>
          <a:bodyPr/>
          <a:lstStyle/>
          <a:p>
            <a:pPr lvl="1"/>
            <a:r>
              <a:rPr lang="en-IN" dirty="0"/>
              <a:t>Reduction of circulating thyroid hormone levels.</a:t>
            </a:r>
            <a:endParaRPr lang="en-IN" sz="2400" dirty="0"/>
          </a:p>
          <a:p>
            <a:pPr lvl="1"/>
            <a:r>
              <a:rPr lang="en-IN" dirty="0"/>
              <a:t>Inhibition of the peripheral effects of circulating thyroid hormones</a:t>
            </a:r>
            <a:endParaRPr lang="en-IN" sz="2400" dirty="0"/>
          </a:p>
          <a:p>
            <a:pPr lvl="1"/>
            <a:r>
              <a:rPr lang="en-IN" dirty="0"/>
              <a:t>Supportive care</a:t>
            </a:r>
            <a:endParaRPr lang="en-IN" sz="2400" dirty="0"/>
          </a:p>
          <a:p>
            <a:pPr lvl="1"/>
            <a:r>
              <a:rPr lang="en-IN" dirty="0"/>
              <a:t>Treatment of the underlying precipitating event.</a:t>
            </a:r>
            <a:endParaRPr lang="en-IN" sz="2400"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42</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28. What are the causes of </a:t>
            </a:r>
            <a:r>
              <a:rPr lang="en-IN" b="1" dirty="0" err="1" smtClean="0"/>
              <a:t>stridor</a:t>
            </a:r>
            <a:r>
              <a:rPr lang="en-IN" b="1" dirty="0" smtClean="0"/>
              <a:t> after </a:t>
            </a:r>
            <a:r>
              <a:rPr lang="en-IN" b="1" dirty="0" err="1" smtClean="0"/>
              <a:t>extubation</a:t>
            </a:r>
            <a:r>
              <a:rPr lang="en-IN" b="1" dirty="0" smtClean="0"/>
              <a:t>?</a:t>
            </a:r>
            <a:endParaRPr lang="en-IN" b="1" dirty="0"/>
          </a:p>
        </p:txBody>
      </p:sp>
      <p:sp>
        <p:nvSpPr>
          <p:cNvPr id="3" name="Content Placeholder 2"/>
          <p:cNvSpPr>
            <a:spLocks noGrp="1"/>
          </p:cNvSpPr>
          <p:nvPr>
            <p:ph idx="1"/>
          </p:nvPr>
        </p:nvSpPr>
        <p:spPr/>
        <p:txBody>
          <a:bodyPr/>
          <a:lstStyle/>
          <a:p>
            <a:r>
              <a:rPr lang="en-IN" dirty="0" smtClean="0"/>
              <a:t>Recurrent laryngeal nerve palsy</a:t>
            </a:r>
          </a:p>
          <a:p>
            <a:r>
              <a:rPr lang="en-IN" dirty="0" err="1" smtClean="0"/>
              <a:t>Tracehomalacia</a:t>
            </a:r>
            <a:endParaRPr lang="en-IN" dirty="0" smtClean="0"/>
          </a:p>
          <a:p>
            <a:r>
              <a:rPr lang="en-IN" dirty="0" err="1" smtClean="0"/>
              <a:t>Larngospasm</a:t>
            </a:r>
            <a:endParaRPr lang="en-IN" dirty="0" smtClean="0"/>
          </a:p>
          <a:p>
            <a:r>
              <a:rPr lang="en-IN" dirty="0" smtClean="0"/>
              <a:t>Laryngeal oedema</a:t>
            </a:r>
          </a:p>
          <a:p>
            <a:r>
              <a:rPr lang="en-IN" dirty="0" err="1" smtClean="0"/>
              <a:t>Hypocalcemic</a:t>
            </a:r>
            <a:r>
              <a:rPr lang="en-IN" dirty="0" smtClean="0"/>
              <a:t> </a:t>
            </a:r>
            <a:r>
              <a:rPr lang="en-IN" dirty="0" err="1" smtClean="0"/>
              <a:t>tetany</a:t>
            </a:r>
            <a:endParaRPr lang="en-IN" dirty="0" smtClean="0"/>
          </a:p>
          <a:p>
            <a:r>
              <a:rPr lang="en-IN" dirty="0" smtClean="0"/>
              <a:t>After 2-3 hours - haematoma</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43</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29. How </a:t>
            </a:r>
            <a:r>
              <a:rPr lang="en-IN" b="1" dirty="0"/>
              <a:t>do you manage </a:t>
            </a:r>
            <a:r>
              <a:rPr lang="en-IN" b="1" dirty="0" err="1"/>
              <a:t>stridor</a:t>
            </a:r>
            <a:r>
              <a:rPr lang="en-IN" b="1" dirty="0"/>
              <a:t> as a result of bilateral abductor palsy? </a:t>
            </a:r>
            <a:endParaRPr lang="en-IN" dirty="0"/>
          </a:p>
        </p:txBody>
      </p:sp>
      <p:sp>
        <p:nvSpPr>
          <p:cNvPr id="3" name="Content Placeholder 2"/>
          <p:cNvSpPr>
            <a:spLocks noGrp="1"/>
          </p:cNvSpPr>
          <p:nvPr>
            <p:ph idx="1"/>
          </p:nvPr>
        </p:nvSpPr>
        <p:spPr/>
        <p:txBody>
          <a:bodyPr/>
          <a:lstStyle/>
          <a:p>
            <a:r>
              <a:rPr lang="en-IN" dirty="0" smtClean="0"/>
              <a:t> Patient </a:t>
            </a:r>
            <a:r>
              <a:rPr lang="en-IN" dirty="0"/>
              <a:t>should be </a:t>
            </a:r>
            <a:r>
              <a:rPr lang="en-IN" dirty="0" err="1"/>
              <a:t>reintubated</a:t>
            </a:r>
            <a:r>
              <a:rPr lang="en-IN" dirty="0"/>
              <a:t> with </a:t>
            </a:r>
            <a:r>
              <a:rPr lang="en-IN" dirty="0" smtClean="0"/>
              <a:t>a smaller </a:t>
            </a:r>
            <a:r>
              <a:rPr lang="en-IN" dirty="0"/>
              <a:t>tube using </a:t>
            </a:r>
            <a:r>
              <a:rPr lang="en-IN" dirty="0" err="1" smtClean="0"/>
              <a:t>succinylcholine</a:t>
            </a:r>
            <a:r>
              <a:rPr lang="en-IN" dirty="0" smtClean="0"/>
              <a:t> </a:t>
            </a:r>
          </a:p>
          <a:p>
            <a:r>
              <a:rPr lang="en-IN" dirty="0" smtClean="0"/>
              <a:t>After 24 hours trial </a:t>
            </a:r>
            <a:r>
              <a:rPr lang="en-IN" dirty="0" err="1" smtClean="0"/>
              <a:t>extubation</a:t>
            </a:r>
            <a:endParaRPr lang="en-IN" dirty="0" smtClean="0"/>
          </a:p>
          <a:p>
            <a:r>
              <a:rPr lang="en-IN" dirty="0" smtClean="0"/>
              <a:t>For </a:t>
            </a:r>
            <a:r>
              <a:rPr lang="en-IN" dirty="0" err="1" smtClean="0"/>
              <a:t>Tracheomalacia</a:t>
            </a:r>
            <a:r>
              <a:rPr lang="en-IN" dirty="0" smtClean="0"/>
              <a:t> - </a:t>
            </a:r>
            <a:r>
              <a:rPr lang="en-IN" dirty="0" err="1" smtClean="0"/>
              <a:t>tracheostomy</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44</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60617" y="477355"/>
            <a:ext cx="7679525" cy="5648976"/>
          </a:xfrm>
          <a:prstGeom prst="rect">
            <a:avLst/>
          </a:prstGeom>
        </p:spPr>
      </p:pic>
      <p:sp>
        <p:nvSpPr>
          <p:cNvPr id="3" name="Date Placeholder 2"/>
          <p:cNvSpPr>
            <a:spLocks noGrp="1"/>
          </p:cNvSpPr>
          <p:nvPr>
            <p:ph type="dt" sz="half" idx="10"/>
          </p:nvPr>
        </p:nvSpPr>
        <p:spPr/>
        <p:txBody>
          <a:bodyPr/>
          <a:lstStyle/>
          <a:p>
            <a:pPr>
              <a:defRPr/>
            </a:pPr>
            <a:r>
              <a:rPr lang="en-IN" smtClean="0"/>
              <a:t>23-02-2020</a:t>
            </a:r>
            <a:endParaRPr lang="en-US"/>
          </a:p>
        </p:txBody>
      </p:sp>
      <p:sp>
        <p:nvSpPr>
          <p:cNvPr id="5" name="Slide Number Placeholder 4"/>
          <p:cNvSpPr>
            <a:spLocks noGrp="1"/>
          </p:cNvSpPr>
          <p:nvPr>
            <p:ph type="sldNum" sz="quarter" idx="12"/>
          </p:nvPr>
        </p:nvSpPr>
        <p:spPr/>
        <p:txBody>
          <a:bodyPr/>
          <a:lstStyle/>
          <a:p>
            <a:pPr>
              <a:defRPr/>
            </a:pPr>
            <a:fld id="{E953F419-706A-496C-A89E-BE8037F3A7BA}" type="slidenum">
              <a:rPr lang="en-US" smtClean="0"/>
              <a:pPr>
                <a:defRPr/>
              </a:pPr>
              <a:t>45</a:t>
            </a:fld>
            <a:endParaRPr lang="en-US"/>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extLst>
      <p:ext uri="{BB962C8B-B14F-4D97-AF65-F5344CB8AC3E}">
        <p14:creationId xmlns:p14="http://schemas.microsoft.com/office/powerpoint/2010/main" xmlns="" val="2959746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Duration of drug therapy</a:t>
            </a:r>
          </a:p>
          <a:p>
            <a:r>
              <a:rPr lang="en-IN" dirty="0" smtClean="0"/>
              <a:t>Improvement in the symptoms after the drug </a:t>
            </a:r>
            <a:r>
              <a:rPr lang="en-IN" dirty="0" smtClean="0"/>
              <a:t>therapy.</a:t>
            </a:r>
          </a:p>
          <a:p>
            <a:r>
              <a:rPr lang="en-IN" dirty="0" smtClean="0"/>
              <a:t>Anaesthetic implications </a:t>
            </a:r>
            <a:endParaRPr lang="en-IN" dirty="0" smtClean="0"/>
          </a:p>
          <a:p>
            <a:r>
              <a:rPr lang="en-IN" dirty="0" smtClean="0"/>
              <a:t>4</a:t>
            </a:r>
            <a:r>
              <a:rPr lang="en-IN" b="1" dirty="0" smtClean="0"/>
              <a:t>. Any </a:t>
            </a:r>
            <a:r>
              <a:rPr lang="en-IN" b="1" dirty="0" smtClean="0"/>
              <a:t>muscle weakness </a:t>
            </a:r>
          </a:p>
          <a:p>
            <a:r>
              <a:rPr lang="en-IN" dirty="0" smtClean="0"/>
              <a:t>Hyperthyroid patients especially Grave’s disease patients can have myasthenia</a:t>
            </a:r>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5</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12968" cy="1143000"/>
          </a:xfrm>
        </p:spPr>
        <p:txBody>
          <a:bodyPr>
            <a:normAutofit fontScale="90000"/>
          </a:bodyPr>
          <a:lstStyle/>
          <a:p>
            <a:r>
              <a:rPr lang="en-IN" b="1" dirty="0" smtClean="0"/>
              <a:t/>
            </a:r>
            <a:br>
              <a:rPr lang="en-IN" b="1" dirty="0" smtClean="0"/>
            </a:br>
            <a:r>
              <a:rPr lang="en-IN" b="1" dirty="0" smtClean="0"/>
              <a:t>2. What are the Different methods of examination of thyroid</a:t>
            </a:r>
            <a:r>
              <a:rPr lang="en-IN" dirty="0" smtClean="0"/>
              <a:t/>
            </a:r>
            <a:br>
              <a:rPr lang="en-IN" dirty="0" smtClean="0"/>
            </a:br>
            <a:endParaRPr lang="en-IN" b="1" dirty="0"/>
          </a:p>
        </p:txBody>
      </p:sp>
      <p:sp>
        <p:nvSpPr>
          <p:cNvPr id="3" name="Content Placeholder 2"/>
          <p:cNvSpPr>
            <a:spLocks noGrp="1"/>
          </p:cNvSpPr>
          <p:nvPr>
            <p:ph idx="1"/>
          </p:nvPr>
        </p:nvSpPr>
        <p:spPr/>
        <p:txBody>
          <a:bodyPr/>
          <a:lstStyle/>
          <a:p>
            <a:r>
              <a:rPr lang="en-IN" b="1" dirty="0" err="1" smtClean="0"/>
              <a:t>Lahey’s</a:t>
            </a:r>
            <a:r>
              <a:rPr lang="en-IN" b="1" dirty="0" smtClean="0"/>
              <a:t> method</a:t>
            </a:r>
          </a:p>
          <a:p>
            <a:r>
              <a:rPr lang="en-IN" b="1" dirty="0" err="1" smtClean="0"/>
              <a:t>Cryle’s</a:t>
            </a:r>
            <a:r>
              <a:rPr lang="en-IN" b="1" dirty="0" smtClean="0"/>
              <a:t> method</a:t>
            </a:r>
          </a:p>
          <a:p>
            <a:r>
              <a:rPr lang="en-IN" b="1" dirty="0" err="1" smtClean="0"/>
              <a:t>Pizzello’s</a:t>
            </a:r>
            <a:r>
              <a:rPr lang="en-IN" b="1" dirty="0" smtClean="0"/>
              <a:t> method</a:t>
            </a:r>
            <a:endParaRPr lang="en-IN" b="1"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6</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b="1" i="1" u="sng" dirty="0" err="1"/>
              <a:t>Lahey’s</a:t>
            </a:r>
            <a:r>
              <a:rPr lang="en-US" b="1" i="1" u="sng" dirty="0"/>
              <a:t> metho</a:t>
            </a:r>
            <a:r>
              <a:rPr lang="en-US" b="1" u="sng" dirty="0"/>
              <a:t>d</a:t>
            </a:r>
            <a:r>
              <a:rPr lang="en-US" b="1" dirty="0"/>
              <a:t> </a:t>
            </a:r>
            <a:r>
              <a:rPr lang="en-US" dirty="0" smtClean="0"/>
              <a:t>– for </a:t>
            </a:r>
            <a:r>
              <a:rPr lang="en-US" dirty="0"/>
              <a:t>examination of each lobe of the thyroid. </a:t>
            </a:r>
            <a:endParaRPr lang="en-US" dirty="0" smtClean="0"/>
          </a:p>
          <a:p>
            <a:r>
              <a:rPr lang="en-US" dirty="0" smtClean="0"/>
              <a:t>The </a:t>
            </a:r>
            <a:r>
              <a:rPr lang="en-US" dirty="0"/>
              <a:t>examiner stands in front of the patient. In order to palpate the left lobe , thyroid gland is pushed to the left from the right side, to make the lobe more prominent and palpated with the other hand. </a:t>
            </a:r>
            <a:endParaRPr lang="en-US" dirty="0" smtClean="0"/>
          </a:p>
          <a:p>
            <a:r>
              <a:rPr lang="en-US" dirty="0" smtClean="0"/>
              <a:t>The opposite </a:t>
            </a:r>
            <a:r>
              <a:rPr lang="en-US" dirty="0" err="1" smtClean="0"/>
              <a:t>manuvere</a:t>
            </a:r>
            <a:r>
              <a:rPr lang="en-US" dirty="0" smtClean="0"/>
              <a:t>  </a:t>
            </a:r>
            <a:r>
              <a:rPr lang="en-US" dirty="0"/>
              <a:t>is done for the right side.</a:t>
            </a:r>
            <a:endParaRPr lang="en-IN" dirty="0"/>
          </a:p>
          <a:p>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7</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i="1" u="sng" dirty="0"/>
              <a:t>Crile (Junior) meth</a:t>
            </a:r>
            <a:r>
              <a:rPr lang="en-US" b="1" u="sng" dirty="0"/>
              <a:t>od</a:t>
            </a:r>
            <a:r>
              <a:rPr lang="en-US" b="1" dirty="0"/>
              <a:t> </a:t>
            </a:r>
            <a:r>
              <a:rPr lang="en-US" dirty="0" smtClean="0"/>
              <a:t>– </a:t>
            </a:r>
          </a:p>
          <a:p>
            <a:r>
              <a:rPr lang="en-US" dirty="0"/>
              <a:t>S</a:t>
            </a:r>
            <a:r>
              <a:rPr lang="en-US" dirty="0" smtClean="0"/>
              <a:t>light </a:t>
            </a:r>
            <a:r>
              <a:rPr lang="en-US" dirty="0"/>
              <a:t>enlargement of the thyroid gland or the presence of nodules in its substance can be appreciated by simply placing the thumb on the swelling while the patient swallows.</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8</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i="1" u="sng" dirty="0" err="1"/>
              <a:t>Pizzillo’s</a:t>
            </a:r>
            <a:r>
              <a:rPr lang="en-US" b="1" i="1" u="sng" dirty="0"/>
              <a:t> method</a:t>
            </a:r>
            <a:r>
              <a:rPr lang="en-US" b="1" i="1" dirty="0"/>
              <a:t> </a:t>
            </a:r>
            <a:r>
              <a:rPr lang="en-US" dirty="0"/>
              <a:t>– </a:t>
            </a:r>
            <a:endParaRPr lang="en-US" dirty="0" smtClean="0"/>
          </a:p>
          <a:p>
            <a:r>
              <a:rPr lang="en-US" dirty="0" smtClean="0"/>
              <a:t>Done </a:t>
            </a:r>
            <a:r>
              <a:rPr lang="en-US" dirty="0"/>
              <a:t>in case of obese and short necked individuals where inspection of thyroid gland becomes difficult. </a:t>
            </a:r>
            <a:endParaRPr lang="en-US" dirty="0" smtClean="0"/>
          </a:p>
          <a:p>
            <a:r>
              <a:rPr lang="en-US" dirty="0" smtClean="0"/>
              <a:t>In </a:t>
            </a:r>
            <a:r>
              <a:rPr lang="en-US" dirty="0"/>
              <a:t>this method the patient is asked to </a:t>
            </a:r>
            <a:r>
              <a:rPr lang="en-US" dirty="0" smtClean="0"/>
              <a:t>place her </a:t>
            </a:r>
            <a:r>
              <a:rPr lang="en-US" dirty="0"/>
              <a:t>hands behind the head and asked to push her head backwards against the clasped hands on the occiput.</a:t>
            </a:r>
            <a:endParaRPr lang="en-IN" dirty="0"/>
          </a:p>
        </p:txBody>
      </p:sp>
      <p:sp>
        <p:nvSpPr>
          <p:cNvPr id="4" name="Date Placeholder 3"/>
          <p:cNvSpPr>
            <a:spLocks noGrp="1"/>
          </p:cNvSpPr>
          <p:nvPr>
            <p:ph type="dt" sz="half" idx="10"/>
          </p:nvPr>
        </p:nvSpPr>
        <p:spPr/>
        <p:txBody>
          <a:bodyPr/>
          <a:lstStyle/>
          <a:p>
            <a:r>
              <a:rPr lang="en-IN" smtClean="0"/>
              <a:t>23-02-2020</a:t>
            </a:r>
            <a:endParaRPr lang="en-IN"/>
          </a:p>
        </p:txBody>
      </p:sp>
      <p:sp>
        <p:nvSpPr>
          <p:cNvPr id="5" name="Slide Number Placeholder 4"/>
          <p:cNvSpPr>
            <a:spLocks noGrp="1"/>
          </p:cNvSpPr>
          <p:nvPr>
            <p:ph type="sldNum" sz="quarter" idx="12"/>
          </p:nvPr>
        </p:nvSpPr>
        <p:spPr/>
        <p:txBody>
          <a:bodyPr/>
          <a:lstStyle/>
          <a:p>
            <a:fld id="{2EFDC245-78ED-42C9-9040-CDF21BB2CAF2}" type="slidenum">
              <a:rPr lang="en-IN" smtClean="0"/>
              <a:pPr/>
              <a:t>9</a:t>
            </a:fld>
            <a:endParaRPr lang="en-IN"/>
          </a:p>
        </p:txBody>
      </p:sp>
      <p:sp>
        <p:nvSpPr>
          <p:cNvPr id="6" name="Footer Placeholder 5"/>
          <p:cNvSpPr>
            <a:spLocks noGrp="1"/>
          </p:cNvSpPr>
          <p:nvPr>
            <p:ph type="ftr" sz="quarter" idx="11"/>
          </p:nvPr>
        </p:nvSpPr>
        <p:spPr/>
        <p:txBody>
          <a:bodyPr/>
          <a:lstStyle/>
          <a:p>
            <a:r>
              <a:rPr lang="en-IN" smtClean="0"/>
              <a:t>south zone PG assembly</a:t>
            </a:r>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2149</Words>
  <Application>Microsoft Office PowerPoint</Application>
  <PresentationFormat>On-screen Show (4:3)</PresentationFormat>
  <Paragraphs>328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  Thyroid case presentation</vt:lpstr>
      <vt:lpstr>Case scenario</vt:lpstr>
      <vt:lpstr>1. What other information you would like to know in the history?</vt:lpstr>
      <vt:lpstr>Slide 4</vt:lpstr>
      <vt:lpstr>Slide 5</vt:lpstr>
      <vt:lpstr> 2. What are the Different methods of examination of thyroid </vt:lpstr>
      <vt:lpstr>Slide 7</vt:lpstr>
      <vt:lpstr>Slide 8</vt:lpstr>
      <vt:lpstr>Slide 9</vt:lpstr>
      <vt:lpstr>  3. Why getting underneath the swelling is important to know?   </vt:lpstr>
      <vt:lpstr>4. What are the importance of Kocher’s test and Berry’s sign?</vt:lpstr>
      <vt:lpstr>Slide 12</vt:lpstr>
      <vt:lpstr> 5. What are the different eye signs in Grave’s Orbitopathy? </vt:lpstr>
      <vt:lpstr> 6. Why patients with goitres are considered to have a difficult airway? </vt:lpstr>
      <vt:lpstr>Slide 15</vt:lpstr>
      <vt:lpstr>Slide 16</vt:lpstr>
      <vt:lpstr> 7. What is the importance of sleeping pulse rate and how is it recorded? </vt:lpstr>
      <vt:lpstr>8. What Investigations are required?</vt:lpstr>
      <vt:lpstr>Slide 19</vt:lpstr>
      <vt:lpstr>9. Describe the Steps of thyroid hormone synthesis</vt:lpstr>
      <vt:lpstr>10 . What are the Differences between T4 &amp; T3?</vt:lpstr>
      <vt:lpstr> 11. How do you prepare a hyperthyroid patient for surgery? </vt:lpstr>
      <vt:lpstr>12. What is  Wolff –Chaikoff effect &amp;  Jade Basedow effect</vt:lpstr>
      <vt:lpstr>13. How do you premedicate the patient?</vt:lpstr>
      <vt:lpstr>14. What  are the different monitors  used? </vt:lpstr>
      <vt:lpstr> 15. What  anaesthetic preparations to be done before induction? </vt:lpstr>
      <vt:lpstr>Slide 27</vt:lpstr>
      <vt:lpstr>16. How is the patient induced? </vt:lpstr>
      <vt:lpstr>17. Which IV induction agent is ideal?</vt:lpstr>
      <vt:lpstr>18. Any specific type of endotracheal tube is preferred?</vt:lpstr>
      <vt:lpstr>19.Is there any role for LMA in thyroid surgeries? </vt:lpstr>
      <vt:lpstr> 20. What are the precautions to be taken during intubation ? </vt:lpstr>
      <vt:lpstr>Slide 33</vt:lpstr>
      <vt:lpstr>21. What is the position used for thyroidectomy and its importance? </vt:lpstr>
      <vt:lpstr>Slide 35</vt:lpstr>
      <vt:lpstr>22. How should the patient be maintained during surgery? </vt:lpstr>
      <vt:lpstr>Slide 37</vt:lpstr>
      <vt:lpstr>23. What are the intraoperative complications in these patients ? </vt:lpstr>
      <vt:lpstr>24. What is thyroid storm or hyperthyroid crisis? </vt:lpstr>
      <vt:lpstr>25. What are the Clinical features of thyroid storm</vt:lpstr>
      <vt:lpstr>26. How do you recognize hyperthyroid crisis under anaesthesia?</vt:lpstr>
      <vt:lpstr>27. How do you manage thyroid crisis? </vt:lpstr>
      <vt:lpstr>28. What are the causes of stridor after extubation?</vt:lpstr>
      <vt:lpstr>29. How do you manage stridor as a result of bilateral abductor palsy? </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Thyroid case presentation</dc:title>
  <dc:creator>USER</dc:creator>
  <cp:lastModifiedBy>USER</cp:lastModifiedBy>
  <cp:revision>4</cp:revision>
  <dcterms:created xsi:type="dcterms:W3CDTF">2020-02-22T09:05:07Z</dcterms:created>
  <dcterms:modified xsi:type="dcterms:W3CDTF">2020-02-23T03:11:41Z</dcterms:modified>
</cp:coreProperties>
</file>